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24387175" cy="13716000"/>
  <p:notesSz cx="13716000" cy="24387175"/>
  <p:embeddedFontLst>
    <p:embeddedFont>
      <p:font typeface="NotoSansSC-Bold" panose="02010600030101010101" charset="-122"/>
      <p:regular r:id="rId33"/>
      <p:bold r:id="rId34"/>
    </p:embeddedFont>
    <p:embeddedFont>
      <p:font typeface="SourceHanSansCN-Light" panose="020B0300000000000000" charset="-122"/>
      <p:regular r:id="rId35"/>
    </p:embeddedFont>
    <p:embeddedFont>
      <p:font typeface="SourceHanSansCN-Medium" panose="020B0600000000000000" charset="-122"/>
      <p:regular r:id="rId36"/>
    </p:embeddedFont>
    <p:embeddedFont>
      <p:font typeface="SourceHanSansCN-Normal" panose="020B0400000000000000" charset="-122"/>
      <p:regular r:id="rId37"/>
    </p:embeddedFont>
    <p:embeddedFont>
      <p:font typeface="SourceHanSansCN-Regular" panose="020B0500000000000000" charset="-122"/>
      <p:regular r:id="rId38"/>
    </p:embeddedFont>
    <p:embeddedFont>
      <p:font typeface="Poppins-Bold" panose="02010600030101010101" charset="0"/>
      <p:regular r:id="rId39"/>
    </p:embeddedFont>
    <p:embeddedFont>
      <p:font typeface="Poppins-Medium" panose="02010600030101010101" charset="0"/>
      <p:regular r:id="rId40"/>
    </p:embeddedFont>
    <p:embeddedFont>
      <p:font typeface="Poppins-Regular" panose="02010600030101010101" charset="0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00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84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2.png"/><Relationship Id="rId10" Type="http://schemas.openxmlformats.org/officeDocument/2006/relationships/image" Target="../media/image54.png"/><Relationship Id="rId4" Type="http://schemas.openxmlformats.org/officeDocument/2006/relationships/image" Target="../media/image10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2.png"/><Relationship Id="rId5" Type="http://schemas.openxmlformats.org/officeDocument/2006/relationships/image" Target="../media/image2.pn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1.png"/><Relationship Id="rId5" Type="http://schemas.openxmlformats.org/officeDocument/2006/relationships/image" Target="../media/image2.png"/><Relationship Id="rId10" Type="http://schemas.openxmlformats.org/officeDocument/2006/relationships/image" Target="../media/image70.png"/><Relationship Id="rId4" Type="http://schemas.openxmlformats.org/officeDocument/2006/relationships/image" Target="../media/image10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9.png"/><Relationship Id="rId5" Type="http://schemas.openxmlformats.org/officeDocument/2006/relationships/image" Target="../media/image2.png"/><Relationship Id="rId10" Type="http://schemas.openxmlformats.org/officeDocument/2006/relationships/image" Target="../media/image78.png"/><Relationship Id="rId4" Type="http://schemas.openxmlformats.org/officeDocument/2006/relationships/image" Target="../media/image10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84.png"/><Relationship Id="rId4" Type="http://schemas.openxmlformats.org/officeDocument/2006/relationships/image" Target="../media/image10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9.png"/><Relationship Id="rId5" Type="http://schemas.openxmlformats.org/officeDocument/2006/relationships/image" Target="../media/image2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10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98.png"/><Relationship Id="rId5" Type="http://schemas.openxmlformats.org/officeDocument/2006/relationships/image" Target="../media/image2.png"/><Relationship Id="rId10" Type="http://schemas.openxmlformats.org/officeDocument/2006/relationships/image" Target="../media/image97.png"/><Relationship Id="rId4" Type="http://schemas.openxmlformats.org/officeDocument/2006/relationships/image" Target="../media/image10.png"/><Relationship Id="rId9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05.png"/><Relationship Id="rId5" Type="http://schemas.openxmlformats.org/officeDocument/2006/relationships/image" Target="../media/image2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10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2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0.png"/><Relationship Id="rId5" Type="http://schemas.openxmlformats.org/officeDocument/2006/relationships/image" Target="../media/image2.png"/><Relationship Id="rId10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029967" y="6295172"/>
            <a:ext cx="16404336" cy="1664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3109"/>
              </a:lnSpc>
              <a:buNone/>
            </a:pPr>
            <a:r>
              <a:rPr lang="en-US" sz="10900" dirty="0">
                <a:solidFill>
                  <a:srgbClr val="333333"/>
                </a:solidFill>
                <a:latin typeface="SourceHanSansCN-Normal" pitchFamily="34" charset="0"/>
                <a:ea typeface="SourceHanSansCN-Normal" pitchFamily="34" charset="-122"/>
                <a:cs typeface="SourceHanSansCN-Normal" pitchFamily="34" charset="-120"/>
              </a:rPr>
              <a:t>BERT与GPT应用实践</a:t>
            </a:r>
            <a:endParaRPr lang="en-US" sz="10900" dirty="0"/>
          </a:p>
        </p:txBody>
      </p:sp>
      <p:sp>
        <p:nvSpPr>
          <p:cNvPr id="3" name="Text 1"/>
          <p:cNvSpPr/>
          <p:nvPr/>
        </p:nvSpPr>
        <p:spPr>
          <a:xfrm rot="21600000">
            <a:off x="2029968" y="2048256"/>
            <a:ext cx="17209008" cy="5166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20345"/>
              </a:lnSpc>
              <a:buNone/>
            </a:pPr>
            <a:r>
              <a:rPr lang="en-US" sz="14100" dirty="0">
                <a:solidFill>
                  <a:srgbClr val="333333"/>
                </a:solidFill>
                <a:latin typeface="Poppins-Bold" pitchFamily="34" charset="0"/>
                <a:ea typeface="Poppins-Bold" pitchFamily="34" charset="-122"/>
                <a:cs typeface="Poppins-Bold" pitchFamily="34" charset="-120"/>
              </a:rPr>
              <a:t>预训练巨人技术解析</a:t>
            </a:r>
            <a:endParaRPr lang="en-US" sz="14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1424392" y="2377440"/>
            <a:ext cx="758952" cy="75895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2642616"/>
            <a:ext cx="429768" cy="2560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5DF37C-CA12-CBD6-6021-329712E9CABB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深度解析BERT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47536" y="11082528"/>
            <a:ext cx="2450592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03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1C8FCC-8054-03D3-9CE4-170F559FF769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模型概述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592056" y="3922776"/>
            <a:ext cx="3044952" cy="433425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234672" y="3922776"/>
            <a:ext cx="2569464" cy="4087368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277856" y="7434072"/>
            <a:ext cx="4050792" cy="1728216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786616" y="6080760"/>
            <a:ext cx="905256" cy="100584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100000">
            <a:off x="14392656" y="5001768"/>
            <a:ext cx="1536192" cy="100584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2047776">
            <a:off x="12499848" y="9308592"/>
            <a:ext cx="1380744" cy="100584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659368" y="5943600"/>
            <a:ext cx="969264" cy="100584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 rot="21600000">
            <a:off x="2221992" y="6601968"/>
            <a:ext cx="609904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BERT-base采用12层Transformer编码器，每层768维隐藏状态和12个注意力头，总参数量达1.1亿，在GLUE基准测试中平均得分87.1。</a:t>
            </a:r>
            <a:endParaRPr lang="en-US" sz="2600" dirty="0"/>
          </a:p>
        </p:txBody>
      </p:sp>
      <p:sp>
        <p:nvSpPr>
          <p:cNvPr id="15" name="Text 3"/>
          <p:cNvSpPr/>
          <p:nvPr/>
        </p:nvSpPr>
        <p:spPr>
          <a:xfrm rot="21600000">
            <a:off x="5349240" y="5779008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架构特点</a:t>
            </a:r>
            <a:endParaRPr lang="en-US" sz="3600" dirty="0"/>
          </a:p>
        </p:txBody>
      </p:sp>
      <p:sp>
        <p:nvSpPr>
          <p:cNvPr id="16" name="Text 4"/>
          <p:cNvSpPr/>
          <p:nvPr/>
        </p:nvSpPr>
        <p:spPr>
          <a:xfrm rot="21600000">
            <a:off x="16066008" y="514807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使用BooksCorpus（8亿词）和英文维基百科（25亿词）进行预训练，相比GPT仅使用BooksCorpus，数据多样性提升68%。</a:t>
            </a:r>
            <a:endParaRPr lang="en-US" sz="2600" dirty="0"/>
          </a:p>
        </p:txBody>
      </p:sp>
      <p:sp>
        <p:nvSpPr>
          <p:cNvPr id="17" name="Text 5"/>
          <p:cNvSpPr/>
          <p:nvPr/>
        </p:nvSpPr>
        <p:spPr>
          <a:xfrm rot="21600000">
            <a:off x="16066008" y="4315968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训练数据</a:t>
            </a:r>
            <a:endParaRPr lang="en-US" sz="3600" dirty="0"/>
          </a:p>
        </p:txBody>
      </p:sp>
      <p:sp>
        <p:nvSpPr>
          <p:cNvPr id="18" name="Text 6"/>
          <p:cNvSpPr/>
          <p:nvPr/>
        </p:nvSpPr>
        <p:spPr>
          <a:xfrm rot="21600000">
            <a:off x="14237208" y="10195560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通过MLM任务学习双向上下文表示，在SQuAD问答任务上F1值达93.2，比单向模型提升27%。</a:t>
            </a:r>
            <a:endParaRPr lang="en-US" sz="2600" dirty="0"/>
          </a:p>
        </p:txBody>
      </p:sp>
      <p:sp>
        <p:nvSpPr>
          <p:cNvPr id="19" name="Text 7"/>
          <p:cNvSpPr/>
          <p:nvPr/>
        </p:nvSpPr>
        <p:spPr>
          <a:xfrm rot="21600000">
            <a:off x="14237208" y="9372600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双向优势</a:t>
            </a:r>
            <a:endParaRPr lang="en-US" sz="3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C4BB12-67F8-5A28-02FE-6790157DEE58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7269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预训练任务NSP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316736" y="7991856"/>
            <a:ext cx="6391656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从文档中抽取连续句子对作为正例（50%），随机组合句子作为负例（50%），增强模型理解段落连贯性能力。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1316736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数据构造</a:t>
            </a:r>
            <a:endParaRPr lang="en-US" sz="3900" dirty="0"/>
          </a:p>
        </p:txBody>
      </p:sp>
      <p:sp>
        <p:nvSpPr>
          <p:cNvPr id="9" name="Text 4"/>
          <p:cNvSpPr/>
          <p:nvPr/>
        </p:nvSpPr>
        <p:spPr>
          <a:xfrm rot="21600000">
            <a:off x="1307592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01</a:t>
            </a:r>
            <a:endParaRPr lang="en-US" sz="12000" dirty="0"/>
          </a:p>
        </p:txBody>
      </p:sp>
      <p:sp>
        <p:nvSpPr>
          <p:cNvPr id="10" name="Text 5"/>
          <p:cNvSpPr/>
          <p:nvPr/>
        </p:nvSpPr>
        <p:spPr>
          <a:xfrm rot="21600000">
            <a:off x="8988552" y="7991855"/>
            <a:ext cx="6373368" cy="171907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在MNLI文本蕴含任务中，保留NSP任务的模型准确率比去除NSP高4.7%，证明其重要性。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 rot="21600000">
            <a:off x="9006840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任务价值</a:t>
            </a:r>
            <a:endParaRPr lang="en-US" sz="3900" dirty="0"/>
          </a:p>
        </p:txBody>
      </p:sp>
      <p:sp>
        <p:nvSpPr>
          <p:cNvPr id="12" name="Text 7"/>
          <p:cNvSpPr/>
          <p:nvPr/>
        </p:nvSpPr>
        <p:spPr>
          <a:xfrm rot="21600000">
            <a:off x="9006840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02</a:t>
            </a:r>
            <a:endParaRPr lang="en-US" sz="12000" dirty="0"/>
          </a:p>
        </p:txBody>
      </p:sp>
      <p:sp>
        <p:nvSpPr>
          <p:cNvPr id="13" name="Text 8"/>
          <p:cNvSpPr/>
          <p:nvPr/>
        </p:nvSpPr>
        <p:spPr>
          <a:xfrm rot="21600000">
            <a:off x="16687800" y="7991855"/>
            <a:ext cx="6391656" cy="1719073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ALBERT使用句子顺序预测（SOP）替代NSP，在XNLI任务上准确率提升2.3%。</a:t>
            </a:r>
            <a:endParaRPr lang="en-US" sz="2600" dirty="0"/>
          </a:p>
        </p:txBody>
      </p:sp>
      <p:sp>
        <p:nvSpPr>
          <p:cNvPr id="14" name="Text 9"/>
          <p:cNvSpPr/>
          <p:nvPr/>
        </p:nvSpPr>
        <p:spPr>
          <a:xfrm rot="21600000">
            <a:off x="16696944" y="71140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改进方案</a:t>
            </a:r>
            <a:endParaRPr lang="en-US" sz="3900" dirty="0"/>
          </a:p>
        </p:txBody>
      </p:sp>
      <p:sp>
        <p:nvSpPr>
          <p:cNvPr id="15" name="Text 10"/>
          <p:cNvSpPr/>
          <p:nvPr/>
        </p:nvSpPr>
        <p:spPr>
          <a:xfrm rot="21600000">
            <a:off x="16696944" y="4791456"/>
            <a:ext cx="6099048" cy="18288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03</a:t>
            </a:r>
            <a:endParaRPr lang="en-US" sz="1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20DFF5D-B0C3-1A05-0517-D653A7C09A85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5013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下游任务应用</a:t>
            </a:r>
            <a:endParaRPr lang="en-US" sz="6000" dirty="0"/>
          </a:p>
        </p:txBody>
      </p:sp>
      <p:sp>
        <p:nvSpPr>
          <p:cNvPr id="8" name="Text 2"/>
          <p:cNvSpPr/>
          <p:nvPr/>
        </p:nvSpPr>
        <p:spPr>
          <a:xfrm rot="21600000">
            <a:off x="16166592" y="5257800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对每个token向量进行分类，在CoNLL-2003英文NER任务上F1值达96.6%，创造新记录。</a:t>
            </a:r>
            <a:endParaRPr lang="en-US" sz="2600" dirty="0"/>
          </a:p>
        </p:txBody>
      </p:sp>
      <p:sp>
        <p:nvSpPr>
          <p:cNvPr id="9" name="Text 3"/>
          <p:cNvSpPr/>
          <p:nvPr/>
        </p:nvSpPr>
        <p:spPr>
          <a:xfrm rot="21600000">
            <a:off x="16166592" y="4389120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命名实体识别</a:t>
            </a:r>
            <a:endParaRPr lang="en-US" sz="3900" dirty="0"/>
          </a:p>
        </p:txBody>
      </p:sp>
      <p:sp>
        <p:nvSpPr>
          <p:cNvPr id="11" name="Text 4"/>
          <p:cNvSpPr/>
          <p:nvPr/>
        </p:nvSpPr>
        <p:spPr>
          <a:xfrm rot="21600000">
            <a:off x="8745890" y="5257801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在【CLS】标记向量上添加分类层，IMDb影评情感分析准确率达94.9%，比LSTM高12.3%。</a:t>
            </a:r>
            <a:endParaRPr lang="en-US" sz="2600" dirty="0"/>
          </a:p>
        </p:txBody>
      </p:sp>
      <p:sp>
        <p:nvSpPr>
          <p:cNvPr id="12" name="Text 5"/>
          <p:cNvSpPr/>
          <p:nvPr/>
        </p:nvSpPr>
        <p:spPr>
          <a:xfrm rot="21600000">
            <a:off x="8745890" y="4389121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文本分类</a:t>
            </a:r>
            <a:endParaRPr lang="en-US" sz="3900" dirty="0"/>
          </a:p>
        </p:txBody>
      </p:sp>
      <p:sp>
        <p:nvSpPr>
          <p:cNvPr id="14" name="Text 6"/>
          <p:cNvSpPr/>
          <p:nvPr/>
        </p:nvSpPr>
        <p:spPr>
          <a:xfrm rot="21600000">
            <a:off x="8727602" y="9500617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预测答案起止位置，在SQuAD2.0任务上EM值达86.9，比BiDAF模型提升29.5%。</a:t>
            </a:r>
            <a:endParaRPr lang="en-US" sz="2600" dirty="0"/>
          </a:p>
        </p:txBody>
      </p:sp>
      <p:sp>
        <p:nvSpPr>
          <p:cNvPr id="15" name="Text 7"/>
          <p:cNvSpPr/>
          <p:nvPr/>
        </p:nvSpPr>
        <p:spPr>
          <a:xfrm rot="21600000">
            <a:off x="8727602" y="8677657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问答系统</a:t>
            </a:r>
            <a:endParaRPr lang="en-US" sz="3900" dirty="0"/>
          </a:p>
        </p:txBody>
      </p:sp>
      <p:sp>
        <p:nvSpPr>
          <p:cNvPr id="17" name="Text 8"/>
          <p:cNvSpPr/>
          <p:nvPr/>
        </p:nvSpPr>
        <p:spPr>
          <a:xfrm rot="21600000">
            <a:off x="16166592" y="9500616"/>
            <a:ext cx="701344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计算【CLS】向量相似度，在STS-B语义相似度任务上Pearson系数达90.2，优于传统方法。</a:t>
            </a:r>
            <a:endParaRPr lang="en-US" sz="2600" dirty="0"/>
          </a:p>
        </p:txBody>
      </p:sp>
      <p:sp>
        <p:nvSpPr>
          <p:cNvPr id="18" name="Text 9"/>
          <p:cNvSpPr/>
          <p:nvPr/>
        </p:nvSpPr>
        <p:spPr>
          <a:xfrm rot="21600000">
            <a:off x="16166592" y="868680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语义匹配</a:t>
            </a:r>
            <a:endParaRPr lang="en-US" sz="39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A8B3CD8-111E-3155-FBA1-A92C84DD16B3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F1EBFF4-92E7-F2B6-9091-23504B3C4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445" y="4215047"/>
            <a:ext cx="6400000" cy="64285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性能评估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335024" y="8485632"/>
            <a:ext cx="608076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在GLUE11项任务中平均得分87.1，比ELMo高15.6%；SuperGLUE上平均得分89.4，刷新9项记录。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2752344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基准测试</a:t>
            </a:r>
            <a:endParaRPr lang="en-US" sz="3900" dirty="0"/>
          </a:p>
        </p:txBody>
      </p:sp>
      <p:sp>
        <p:nvSpPr>
          <p:cNvPr id="9" name="Text 4"/>
          <p:cNvSpPr/>
          <p:nvPr/>
        </p:nvSpPr>
        <p:spPr>
          <a:xfrm rot="21600000">
            <a:off x="9144000" y="8485632"/>
            <a:ext cx="6280030" cy="253892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BERT-base单次推理耗时32ms（TPUv3），通过知识蒸馏技术可压缩至8ms，满足工业级应用需求。</a:t>
            </a:r>
            <a:endParaRPr lang="en-US" sz="2600" dirty="0"/>
          </a:p>
        </p:txBody>
      </p:sp>
      <p:sp>
        <p:nvSpPr>
          <p:cNvPr id="10" name="Text 5"/>
          <p:cNvSpPr/>
          <p:nvPr/>
        </p:nvSpPr>
        <p:spPr>
          <a:xfrm rot="21600000">
            <a:off x="10579608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效率分析</a:t>
            </a:r>
            <a:endParaRPr lang="en-US" sz="3900" dirty="0"/>
          </a:p>
        </p:txBody>
      </p:sp>
      <p:sp>
        <p:nvSpPr>
          <p:cNvPr id="11" name="Text 6"/>
          <p:cNvSpPr/>
          <p:nvPr/>
        </p:nvSpPr>
        <p:spPr>
          <a:xfrm rot="21600000">
            <a:off x="17035272" y="8485632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谷歌搜索采用BERT后，10%的查询结果相关性提升超过1个等级，日均处理千亿级请求。</a:t>
            </a:r>
            <a:endParaRPr lang="en-US" sz="2600" dirty="0"/>
          </a:p>
        </p:txBody>
      </p:sp>
      <p:sp>
        <p:nvSpPr>
          <p:cNvPr id="12" name="Text 7"/>
          <p:cNvSpPr/>
          <p:nvPr/>
        </p:nvSpPr>
        <p:spPr>
          <a:xfrm rot="21600000">
            <a:off x="18461736" y="758952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实际影响</a:t>
            </a:r>
            <a:endParaRPr lang="en-US" sz="3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43584" y="5614416"/>
            <a:ext cx="1691640" cy="164592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1433536" y="5614416"/>
            <a:ext cx="1691640" cy="16459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52744" y="5614416"/>
            <a:ext cx="4745736" cy="17373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706856" y="5623560"/>
            <a:ext cx="4745736" cy="164592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191256" y="4434840"/>
            <a:ext cx="2350008" cy="2350008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886200" y="5202936"/>
            <a:ext cx="987552" cy="813816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009376" y="4434840"/>
            <a:ext cx="2350008" cy="2350008"/>
          </a:xfrm>
          <a:prstGeom prst="rect">
            <a:avLst/>
          </a:prstGeom>
        </p:spPr>
      </p:pic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814048" y="5157216"/>
            <a:ext cx="777240" cy="905256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900648" y="4471416"/>
            <a:ext cx="2350008" cy="2350008"/>
          </a:xfrm>
          <a:prstGeom prst="rect">
            <a:avLst/>
          </a:prstGeom>
        </p:spPr>
      </p:pic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9632168" y="5294376"/>
            <a:ext cx="914400" cy="8229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D706D15-6DE2-84F7-CD32-CAC23450386B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深度解析GPT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38392" y="1108252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04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2EA9F7-1454-5F8A-759B-7DC3D8CEBF52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模型概述</a:t>
            </a:r>
            <a:endParaRPr lang="en-US" sz="6000" dirty="0"/>
          </a:p>
        </p:txBody>
      </p:sp>
      <p:sp>
        <p:nvSpPr>
          <p:cNvPr id="30" name="Text 13"/>
          <p:cNvSpPr/>
          <p:nvPr/>
        </p:nvSpPr>
        <p:spPr>
          <a:xfrm rot="21600000">
            <a:off x="13523976" y="7708392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GPT-3使用Common Crawl、WebText等数据集共5000亿词，涵盖编程代码、学术论文等多样化文本类型。</a:t>
            </a:r>
            <a:endParaRPr lang="en-US" sz="2600" dirty="0"/>
          </a:p>
        </p:txBody>
      </p:sp>
      <p:sp>
        <p:nvSpPr>
          <p:cNvPr id="31" name="Text 14"/>
          <p:cNvSpPr/>
          <p:nvPr/>
        </p:nvSpPr>
        <p:spPr>
          <a:xfrm rot="21600000">
            <a:off x="13523976" y="68397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训练数据</a:t>
            </a:r>
            <a:endParaRPr lang="en-US" sz="3900" dirty="0"/>
          </a:p>
        </p:txBody>
      </p:sp>
      <p:pic>
        <p:nvPicPr>
          <p:cNvPr id="32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829032" y="6958584"/>
            <a:ext cx="283464" cy="301752"/>
          </a:xfrm>
          <a:prstGeom prst="rect">
            <a:avLst/>
          </a:prstGeom>
        </p:spPr>
      </p:pic>
      <p:sp>
        <p:nvSpPr>
          <p:cNvPr id="33" name="Text 15"/>
          <p:cNvSpPr/>
          <p:nvPr/>
        </p:nvSpPr>
        <p:spPr>
          <a:xfrm rot="21600000">
            <a:off x="13523976" y="4764024"/>
            <a:ext cx="91440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GPT系列采用纯解码器架构，通过掩码自注意力实现单向上下文建模，GPT-3拥有1750亿参数，在零样本学习任务上准确率比GPT-2提升42%。</a:t>
            </a:r>
            <a:endParaRPr lang="en-US" sz="2600" dirty="0"/>
          </a:p>
        </p:txBody>
      </p:sp>
      <p:sp>
        <p:nvSpPr>
          <p:cNvPr id="34" name="Text 16"/>
          <p:cNvSpPr/>
          <p:nvPr/>
        </p:nvSpPr>
        <p:spPr>
          <a:xfrm rot="21600000">
            <a:off x="13523976" y="389534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架构特点</a:t>
            </a:r>
            <a:endParaRPr lang="en-US" sz="3900" dirty="0"/>
          </a:p>
        </p:txBody>
      </p:sp>
      <p:pic>
        <p:nvPicPr>
          <p:cNvPr id="35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829032" y="4014216"/>
            <a:ext cx="283464" cy="301752"/>
          </a:xfrm>
          <a:prstGeom prst="rect">
            <a:avLst/>
          </a:prstGeom>
        </p:spPr>
      </p:pic>
      <p:sp>
        <p:nvSpPr>
          <p:cNvPr id="36" name="Text 17"/>
          <p:cNvSpPr/>
          <p:nvPr/>
        </p:nvSpPr>
        <p:spPr>
          <a:xfrm rot="21600000">
            <a:off x="13523976" y="10652760"/>
            <a:ext cx="91440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在文本续写任务中，GPT-3生成内容的人类评估通过率达89%，比GPT-2高31个百分点。</a:t>
            </a:r>
            <a:endParaRPr lang="en-US" sz="2600" dirty="0"/>
          </a:p>
        </p:txBody>
      </p:sp>
      <p:sp>
        <p:nvSpPr>
          <p:cNvPr id="37" name="Text 18"/>
          <p:cNvSpPr/>
          <p:nvPr/>
        </p:nvSpPr>
        <p:spPr>
          <a:xfrm rot="21600000">
            <a:off x="13523976" y="979322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生成能力</a:t>
            </a:r>
            <a:endParaRPr lang="en-US" sz="3900" dirty="0"/>
          </a:p>
        </p:txBody>
      </p:sp>
      <p:pic>
        <p:nvPicPr>
          <p:cNvPr id="38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829032" y="9902952"/>
            <a:ext cx="283464" cy="301752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88BDA991-4BBC-B837-AB59-BA02223BE797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96B1BA3-D981-2431-CBBE-3BE3D4B22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9966" y="3082107"/>
            <a:ext cx="8701248" cy="92525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5742432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预训练任务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9037808" y="91348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参数更新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 rot="21600000">
            <a:off x="18406872" y="973836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交叉熵损失优化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 rot="21600000">
            <a:off x="10570464" y="11283696"/>
            <a:ext cx="3355848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GPT预训练流程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 rot="21600000">
            <a:off x="13853160" y="9134856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概率预测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 rot="21600000">
            <a:off x="13222224" y="9738360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softmax输出分布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 rot="21600000">
            <a:off x="8659368" y="914400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掩码注意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 rot="21600000">
            <a:off x="8028432" y="9747504"/>
            <a:ext cx="309067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计算单向注意力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 rot="21600000">
            <a:off x="3483864" y="914400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文本编码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 rot="21600000">
            <a:off x="2834640" y="9747504"/>
            <a:ext cx="3136392" cy="2743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生成词向量序列</a:t>
            </a:r>
            <a:endParaRPr lang="en-US" sz="18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37944" y="6885432"/>
            <a:ext cx="20628864" cy="950976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37944" y="7516368"/>
            <a:ext cx="5120640" cy="1042416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013448" y="7507224"/>
            <a:ext cx="5120640" cy="1042416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207240" y="7507224"/>
            <a:ext cx="5120640" cy="1042416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 rot="21600000">
            <a:off x="3602736" y="7882128"/>
            <a:ext cx="1536192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词嵌入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 rot="21600000">
            <a:off x="8513064" y="7863840"/>
            <a:ext cx="209397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上下文建模</a:t>
            </a:r>
            <a:endParaRPr lang="en-US" sz="2200" dirty="0"/>
          </a:p>
        </p:txBody>
      </p:sp>
      <p:sp>
        <p:nvSpPr>
          <p:cNvPr id="22" name="Text 13"/>
          <p:cNvSpPr/>
          <p:nvPr/>
        </p:nvSpPr>
        <p:spPr>
          <a:xfrm rot="21600000">
            <a:off x="13834872" y="786384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下一个词</a:t>
            </a:r>
            <a:endParaRPr lang="en-US" sz="220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7382744" y="7507224"/>
            <a:ext cx="5129784" cy="1042416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 rot="21600000">
            <a:off x="19037808" y="7863840"/>
            <a:ext cx="1819656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反向传播</a:t>
            </a:r>
            <a:endParaRPr lang="en-US" sz="2200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29768" y="9198864"/>
            <a:ext cx="2843784" cy="100584"/>
          </a:xfrm>
          <a:prstGeom prst="rect">
            <a:avLst/>
          </a:prstGeom>
        </p:spPr>
      </p:pic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5605272" y="9198864"/>
            <a:ext cx="2843784" cy="100584"/>
          </a:xfrm>
          <a:prstGeom prst="rect">
            <a:avLst/>
          </a:prstGeom>
        </p:spPr>
      </p:pic>
      <p:pic>
        <p:nvPicPr>
          <p:cNvPr id="27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10799064" y="9198864"/>
            <a:ext cx="2843784" cy="100584"/>
          </a:xfrm>
          <a:prstGeom prst="rect">
            <a:avLst/>
          </a:prstGeom>
        </p:spPr>
      </p:pic>
      <p:pic>
        <p:nvPicPr>
          <p:cNvPr id="28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15974568" y="9198864"/>
            <a:ext cx="2843784" cy="100584"/>
          </a:xfrm>
          <a:prstGeom prst="rect">
            <a:avLst/>
          </a:prstGeom>
        </p:spPr>
      </p:pic>
      <p:sp>
        <p:nvSpPr>
          <p:cNvPr id="29" name="Text 15"/>
          <p:cNvSpPr/>
          <p:nvPr/>
        </p:nvSpPr>
        <p:spPr>
          <a:xfrm rot="21600000">
            <a:off x="13423392" y="4379976"/>
            <a:ext cx="8631936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使用交叉熵损失优化下一个词预测，在Wikitext-103语言模型任务上困惑度降至16.4，创历史新低。</a:t>
            </a:r>
            <a:endParaRPr lang="en-US" sz="2800" dirty="0"/>
          </a:p>
        </p:txBody>
      </p:sp>
      <p:sp>
        <p:nvSpPr>
          <p:cNvPr id="30" name="Text 16"/>
          <p:cNvSpPr/>
          <p:nvPr/>
        </p:nvSpPr>
        <p:spPr>
          <a:xfrm rot="21600000">
            <a:off x="13423392" y="3410712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损失函数</a:t>
            </a:r>
            <a:endParaRPr lang="en-US" sz="4200" dirty="0"/>
          </a:p>
        </p:txBody>
      </p:sp>
      <p:pic>
        <p:nvPicPr>
          <p:cNvPr id="31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801600" y="3557016"/>
            <a:ext cx="320040" cy="320040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 rot="21600000">
            <a:off x="2944368" y="4379976"/>
            <a:ext cx="8631936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采用从左到右的序列生成方式，每个token只能关注前面位置的信息，在文本续写任务中连贯性评分达92%。</a:t>
            </a:r>
            <a:endParaRPr lang="en-US" sz="2800" dirty="0"/>
          </a:p>
        </p:txBody>
      </p:sp>
      <p:sp>
        <p:nvSpPr>
          <p:cNvPr id="33" name="Text 18"/>
          <p:cNvSpPr/>
          <p:nvPr/>
        </p:nvSpPr>
        <p:spPr>
          <a:xfrm rot="21600000">
            <a:off x="2944368" y="3410712"/>
            <a:ext cx="400507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自回归机制</a:t>
            </a:r>
            <a:endParaRPr lang="en-US" sz="4200" dirty="0"/>
          </a:p>
        </p:txBody>
      </p:sp>
      <p:pic>
        <p:nvPicPr>
          <p:cNvPr id="34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2322576" y="3557016"/>
            <a:ext cx="320040" cy="32004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761D2EA-19F0-F627-6923-B73D50251051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技术演进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977640" y="6035040"/>
            <a:ext cx="4443984" cy="142646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992624" y="4251960"/>
            <a:ext cx="2414016" cy="173736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962656" y="7516368"/>
            <a:ext cx="6473952" cy="1426464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002536" y="8988552"/>
            <a:ext cx="8394192" cy="1335024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 rot="21600000">
            <a:off x="5230368" y="5321808"/>
            <a:ext cx="192938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多模态融合</a:t>
            </a:r>
            <a:endParaRPr lang="en-US" sz="2000" dirty="0"/>
          </a:p>
        </p:txBody>
      </p:sp>
      <p:sp>
        <p:nvSpPr>
          <p:cNvPr id="12" name="Text 3"/>
          <p:cNvSpPr/>
          <p:nvPr/>
        </p:nvSpPr>
        <p:spPr>
          <a:xfrm rot="21600000">
            <a:off x="5385816" y="6620256"/>
            <a:ext cx="1655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能力突破</a:t>
            </a:r>
            <a:endParaRPr lang="en-US" sz="2000" dirty="0"/>
          </a:p>
        </p:txBody>
      </p:sp>
      <p:sp>
        <p:nvSpPr>
          <p:cNvPr id="13" name="Text 4"/>
          <p:cNvSpPr/>
          <p:nvPr/>
        </p:nvSpPr>
        <p:spPr>
          <a:xfrm rot="21600000">
            <a:off x="5257800" y="8092440"/>
            <a:ext cx="1901952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零样本雏形</a:t>
            </a:r>
            <a:endParaRPr lang="en-US" sz="2000" dirty="0"/>
          </a:p>
        </p:txBody>
      </p:sp>
      <p:sp>
        <p:nvSpPr>
          <p:cNvPr id="14" name="Text 5"/>
          <p:cNvSpPr/>
          <p:nvPr/>
        </p:nvSpPr>
        <p:spPr>
          <a:xfrm rot="21600000">
            <a:off x="7991856" y="7415784"/>
            <a:ext cx="2185416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02</a:t>
            </a:r>
            <a:endParaRPr lang="en-US" sz="48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915400" y="8156448"/>
            <a:ext cx="1371600" cy="100584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 rot="21600000">
            <a:off x="6044184" y="4626864"/>
            <a:ext cx="2185416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04</a:t>
            </a:r>
            <a:endParaRPr lang="en-US" sz="48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976872" y="5358384"/>
            <a:ext cx="1371600" cy="100584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 rot="21600000">
            <a:off x="6949440" y="5971032"/>
            <a:ext cx="2185416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8B8B8B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03</a:t>
            </a:r>
            <a:endParaRPr lang="en-US" sz="48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836408" y="6684264"/>
            <a:ext cx="1371600" cy="118872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 rot="21600000">
            <a:off x="8970264" y="8833104"/>
            <a:ext cx="2185416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01</a:t>
            </a:r>
            <a:endParaRPr lang="en-US" sz="4800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893808" y="9564624"/>
            <a:ext cx="1371600" cy="100584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 rot="21600000">
            <a:off x="5376672" y="9537192"/>
            <a:ext cx="1655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基础架构</a:t>
            </a:r>
            <a:endParaRPr lang="en-US" sz="2000" dirty="0"/>
          </a:p>
        </p:txBody>
      </p:sp>
      <p:sp>
        <p:nvSpPr>
          <p:cNvPr id="23" name="Text 10"/>
          <p:cNvSpPr/>
          <p:nvPr/>
        </p:nvSpPr>
        <p:spPr>
          <a:xfrm rot="21600000">
            <a:off x="4379976" y="10835640"/>
            <a:ext cx="3630168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GPT技术演进</a:t>
            </a:r>
            <a:endParaRPr lang="en-US" sz="3400" dirty="0"/>
          </a:p>
        </p:txBody>
      </p:sp>
      <p:sp>
        <p:nvSpPr>
          <p:cNvPr id="24" name="Text 11"/>
          <p:cNvSpPr/>
          <p:nvPr/>
        </p:nvSpPr>
        <p:spPr>
          <a:xfrm rot="21600000">
            <a:off x="13432536" y="5349240"/>
            <a:ext cx="8631936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从GPT-1的1.17亿参数到GPT-4的1.8万亿参数，模型能力呈现指数级增长，在MMLU多任务基准上准确率提升58%。</a:t>
            </a:r>
            <a:endParaRPr lang="en-US" sz="2800" dirty="0"/>
          </a:p>
        </p:txBody>
      </p:sp>
      <p:sp>
        <p:nvSpPr>
          <p:cNvPr id="25" name="Text 12"/>
          <p:cNvSpPr/>
          <p:nvPr/>
        </p:nvSpPr>
        <p:spPr>
          <a:xfrm rot="21600000">
            <a:off x="13432536" y="4379976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规模扩展</a:t>
            </a:r>
            <a:endParaRPr lang="en-US" sz="4200" dirty="0"/>
          </a:p>
        </p:txBody>
      </p:sp>
      <p:sp>
        <p:nvSpPr>
          <p:cNvPr id="26" name="Text 13"/>
          <p:cNvSpPr/>
          <p:nvPr/>
        </p:nvSpPr>
        <p:spPr>
          <a:xfrm rot="21600000">
            <a:off x="13432536" y="9381744"/>
            <a:ext cx="8631936" cy="12618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GPT-4采用混合专家（MoE）架构，激活参数仅占总参数15%，推理效率比GPT-3提升3倍。</a:t>
            </a:r>
            <a:endParaRPr lang="en-US" sz="2800" dirty="0"/>
          </a:p>
        </p:txBody>
      </p:sp>
      <p:sp>
        <p:nvSpPr>
          <p:cNvPr id="27" name="Text 14"/>
          <p:cNvSpPr/>
          <p:nvPr/>
        </p:nvSpPr>
        <p:spPr>
          <a:xfrm rot="21600000">
            <a:off x="13432536" y="8421624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训练创新</a:t>
            </a:r>
            <a:endParaRPr lang="en-US" sz="4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C888017-90BE-90D4-71BC-8FAC5A67E84C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应用场景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99032" y="4123944"/>
            <a:ext cx="6409944" cy="374904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1408176" y="9180576"/>
            <a:ext cx="64008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在新闻写作任务中，GPT-4生成文章的编辑采纳率达72%，比人工撰写效率提升8倍。</a:t>
            </a:r>
            <a:endParaRPr lang="en-US" sz="2600" dirty="0"/>
          </a:p>
        </p:txBody>
      </p:sp>
      <p:sp>
        <p:nvSpPr>
          <p:cNvPr id="9" name="Text 3"/>
          <p:cNvSpPr/>
          <p:nvPr/>
        </p:nvSpPr>
        <p:spPr>
          <a:xfrm rot="21600000">
            <a:off x="2999232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内容创作</a:t>
            </a:r>
            <a:endParaRPr lang="en-US" sz="39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015984" y="4123944"/>
            <a:ext cx="6409944" cy="374904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9034272" y="9180576"/>
            <a:ext cx="651915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GitHub Copilot基于GPT-3，可自动完成40%的Python代码，开发者效率提升55%。</a:t>
            </a:r>
            <a:endParaRPr lang="en-US" sz="2600" dirty="0"/>
          </a:p>
        </p:txBody>
      </p:sp>
      <p:sp>
        <p:nvSpPr>
          <p:cNvPr id="12" name="Text 5"/>
          <p:cNvSpPr/>
          <p:nvPr/>
        </p:nvSpPr>
        <p:spPr>
          <a:xfrm rot="21600000">
            <a:off x="10616184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代码生成</a:t>
            </a:r>
            <a:endParaRPr lang="en-US" sz="39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6596360" y="4123944"/>
            <a:ext cx="6400800" cy="374904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 rot="21600000">
            <a:off x="16587216" y="9180576"/>
            <a:ext cx="64099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在MOOC课程问答系统中，GPT-4解答准确率达91%，比传统方法提升33%。</a:t>
            </a:r>
            <a:endParaRPr lang="en-US" sz="2600" dirty="0"/>
          </a:p>
        </p:txBody>
      </p:sp>
      <p:sp>
        <p:nvSpPr>
          <p:cNvPr id="15" name="Text 7"/>
          <p:cNvSpPr/>
          <p:nvPr/>
        </p:nvSpPr>
        <p:spPr>
          <a:xfrm rot="21600000">
            <a:off x="18187416" y="83210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教育辅助</a:t>
            </a:r>
            <a:endParaRPr lang="en-US" sz="39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F73E17-B5E6-8333-B48E-982CE9FEC7D4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8792114" y="2058661"/>
            <a:ext cx="8741664" cy="13258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10463"/>
              </a:lnSpc>
              <a:buNone/>
            </a:pPr>
            <a:r>
              <a:rPr lang="en-US" sz="8700" dirty="0">
                <a:solidFill>
                  <a:srgbClr val="333333"/>
                </a:solidFill>
                <a:latin typeface="Poppins-Bold" pitchFamily="34" charset="0"/>
                <a:ea typeface="Poppins-Bold" pitchFamily="34" charset="-122"/>
                <a:cs typeface="Poppins-Bold" pitchFamily="34" charset="-120"/>
              </a:rPr>
              <a:t>CONTENTS</a:t>
            </a:r>
            <a:endParaRPr lang="en-US" sz="8700" dirty="0"/>
          </a:p>
        </p:txBody>
      </p:sp>
      <p:sp>
        <p:nvSpPr>
          <p:cNvPr id="3" name="Text 1"/>
          <p:cNvSpPr/>
          <p:nvPr/>
        </p:nvSpPr>
        <p:spPr>
          <a:xfrm rot="21600000">
            <a:off x="6926738" y="9501877"/>
            <a:ext cx="5120640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深度解析GPT</a:t>
            </a:r>
            <a:endParaRPr lang="en-US" sz="4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847746" y="9465301"/>
            <a:ext cx="722376" cy="7223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5335682" y="9575029"/>
            <a:ext cx="173736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04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 rot="21600000">
            <a:off x="6094634" y="7846813"/>
            <a:ext cx="5477256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深度解析BERT</a:t>
            </a:r>
            <a:endParaRPr lang="en-US" sz="4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015642" y="7828525"/>
            <a:ext cx="722376" cy="7223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 rot="21600000">
            <a:off x="4521866" y="7919965"/>
            <a:ext cx="1719072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03</a:t>
            </a:r>
            <a:endParaRPr lang="en-US" sz="3600" dirty="0"/>
          </a:p>
        </p:txBody>
      </p:sp>
      <p:sp>
        <p:nvSpPr>
          <p:cNvPr id="9" name="Text 5"/>
          <p:cNvSpPr/>
          <p:nvPr/>
        </p:nvSpPr>
        <p:spPr>
          <a:xfrm rot="21600000">
            <a:off x="5344826" y="6210037"/>
            <a:ext cx="7452360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理论基础Transformer</a:t>
            </a:r>
            <a:endParaRPr lang="en-US" sz="4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265834" y="6191749"/>
            <a:ext cx="722376" cy="7223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 rot="21600000">
            <a:off x="3790346" y="6292333"/>
            <a:ext cx="1700784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02</a:t>
            </a:r>
            <a:endParaRPr lang="en-US" sz="3600" dirty="0"/>
          </a:p>
        </p:txBody>
      </p:sp>
      <p:sp>
        <p:nvSpPr>
          <p:cNvPr id="12" name="Text 7"/>
          <p:cNvSpPr/>
          <p:nvPr/>
        </p:nvSpPr>
        <p:spPr>
          <a:xfrm rot="21600000">
            <a:off x="4869338" y="4573261"/>
            <a:ext cx="4572000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引言与背景</a:t>
            </a:r>
            <a:endParaRPr lang="en-US" sz="48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790346" y="4554973"/>
            <a:ext cx="722376" cy="7223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 rot="21600000">
            <a:off x="3342290" y="4655557"/>
            <a:ext cx="1600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01</a:t>
            </a:r>
            <a:endParaRPr lang="en-US" sz="3600" dirty="0"/>
          </a:p>
        </p:txBody>
      </p:sp>
      <p:sp>
        <p:nvSpPr>
          <p:cNvPr id="15" name="Text 9"/>
          <p:cNvSpPr/>
          <p:nvPr/>
        </p:nvSpPr>
        <p:spPr>
          <a:xfrm rot="21600000">
            <a:off x="12285122" y="4445245"/>
            <a:ext cx="7242048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对比分析BERT与GPT</a:t>
            </a:r>
            <a:endParaRPr lang="en-US" sz="48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142122" y="4426957"/>
            <a:ext cx="722376" cy="7223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 rot="21600000">
            <a:off x="10630058" y="4527541"/>
            <a:ext cx="173736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05</a:t>
            </a:r>
            <a:endParaRPr lang="en-US" sz="3600" dirty="0"/>
          </a:p>
        </p:txBody>
      </p:sp>
      <p:sp>
        <p:nvSpPr>
          <p:cNvPr id="18" name="Text 11"/>
          <p:cNvSpPr/>
          <p:nvPr/>
        </p:nvSpPr>
        <p:spPr>
          <a:xfrm rot="21600000">
            <a:off x="12769754" y="6082021"/>
            <a:ext cx="6016752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实战Fine-tuning</a:t>
            </a:r>
            <a:endParaRPr lang="en-US" sz="48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626754" y="6063733"/>
            <a:ext cx="722376" cy="72237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 rot="21600000">
            <a:off x="11114690" y="6164317"/>
            <a:ext cx="173736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06</a:t>
            </a:r>
            <a:endParaRPr lang="en-US" sz="3600" dirty="0"/>
          </a:p>
        </p:txBody>
      </p:sp>
      <p:sp>
        <p:nvSpPr>
          <p:cNvPr id="21" name="Text 13"/>
          <p:cNvSpPr/>
          <p:nvPr/>
        </p:nvSpPr>
        <p:spPr>
          <a:xfrm rot="21600000">
            <a:off x="13519562" y="7718797"/>
            <a:ext cx="4572000" cy="73152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760"/>
              </a:lnSpc>
              <a:buNone/>
            </a:pPr>
            <a:r>
              <a:rPr lang="en-US" sz="4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总结与展望</a:t>
            </a:r>
            <a:endParaRPr lang="en-US" sz="48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76562" y="7700509"/>
            <a:ext cx="722376" cy="722376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 rot="21600000">
            <a:off x="11891930" y="7791949"/>
            <a:ext cx="1700784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07</a:t>
            </a:r>
            <a:endParaRPr lang="en-US" sz="36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FFECE2-68A4-E867-BA4A-2D1116E9BA18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对比分析BERT与GPT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47536" y="11082528"/>
            <a:ext cx="2468880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05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078F5D-7B88-A888-E8AE-3D2A2EE641CB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架构对比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4114800" y="5349240"/>
            <a:ext cx="73152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BERT采用双向注意力可同时捕获前后文信息，在GLUE理解任务上平均得分比GPT高12.3%；GPT使用单向掩码注意力专精文本生成，在续写任务连贯性评分达92%。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4114800" y="4480560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注意力机制</a:t>
            </a:r>
            <a:endParaRPr lang="en-US" sz="39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98448" y="4471416"/>
            <a:ext cx="2185416" cy="2185416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148840" y="5257800"/>
            <a:ext cx="493776" cy="61264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4087368" y="9427464"/>
            <a:ext cx="73152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BERT通过MLM和NSP任务学习上下文表征；GPT专注自回归语言建模，在文本生成多样性上比BERT高38%。</a:t>
            </a:r>
            <a:endParaRPr lang="en-US" sz="2600" dirty="0"/>
          </a:p>
        </p:txBody>
      </p:sp>
      <p:sp>
        <p:nvSpPr>
          <p:cNvPr id="12" name="Text 5"/>
          <p:cNvSpPr/>
          <p:nvPr/>
        </p:nvSpPr>
        <p:spPr>
          <a:xfrm rot="21600000">
            <a:off x="4087368" y="860450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训练目标</a:t>
            </a:r>
            <a:endParaRPr lang="en-US" sz="39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98448" y="8595360"/>
            <a:ext cx="2185416" cy="2185416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029968" y="9336024"/>
            <a:ext cx="713232" cy="713232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 rot="21600000">
            <a:off x="15773400" y="5349240"/>
            <a:ext cx="73152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BERT基于Transformer编码器堆叠，参数量1.1亿（BASE）；GPT使用纯解码器架构，GPT-3达1750亿参数，零样本能力显著提升。</a:t>
            </a:r>
            <a:endParaRPr lang="en-US" sz="2600" dirty="0"/>
          </a:p>
        </p:txBody>
      </p:sp>
      <p:sp>
        <p:nvSpPr>
          <p:cNvPr id="16" name="Text 7"/>
          <p:cNvSpPr/>
          <p:nvPr/>
        </p:nvSpPr>
        <p:spPr>
          <a:xfrm rot="21600000">
            <a:off x="15773400" y="448056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模型结构</a:t>
            </a:r>
            <a:endParaRPr lang="en-US" sz="39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966192" y="4462272"/>
            <a:ext cx="2185416" cy="2185416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3716000" y="5248656"/>
            <a:ext cx="685800" cy="612648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 rot="21600000">
            <a:off x="15773400" y="9427464"/>
            <a:ext cx="73152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BERT擅长文本分类、NER等理解任务，F1值普遍90%+；GPT在创作、对话等生成任务中人类评估通过率89%，各有所长。</a:t>
            </a:r>
            <a:endParaRPr lang="en-US" sz="2600" dirty="0"/>
          </a:p>
        </p:txBody>
      </p:sp>
      <p:sp>
        <p:nvSpPr>
          <p:cNvPr id="20" name="Text 9"/>
          <p:cNvSpPr/>
          <p:nvPr/>
        </p:nvSpPr>
        <p:spPr>
          <a:xfrm rot="21600000">
            <a:off x="15773400" y="8604504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应用场景</a:t>
            </a:r>
            <a:endParaRPr lang="en-US" sz="3900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966192" y="8586216"/>
            <a:ext cx="2185416" cy="2185416"/>
          </a:xfrm>
          <a:prstGeom prst="rect">
            <a:avLst/>
          </a:prstGeom>
        </p:spPr>
      </p:pic>
      <p:pic>
        <p:nvPicPr>
          <p:cNvPr id="2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3679424" y="9372600"/>
            <a:ext cx="749808" cy="61264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F918554-FE9B-22EA-4F92-F516886A281B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实战Fine-tuning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38392" y="1108252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06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21C8BB-F1A4-A48D-FBBC-D0B105F1B294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流程详解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433367" y="8359729"/>
            <a:ext cx="3520440" cy="441655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14794992" y="9971532"/>
            <a:ext cx="76169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采用AdamW优化器，学习率设为2e-5，batch size根据GPU内存调整（16-64），3个epoch即可达到最优效果。</a:t>
            </a:r>
            <a:endParaRPr lang="en-US" sz="2600" dirty="0"/>
          </a:p>
        </p:txBody>
      </p:sp>
      <p:sp>
        <p:nvSpPr>
          <p:cNvPr id="9" name="Text 3"/>
          <p:cNvSpPr/>
          <p:nvPr/>
        </p:nvSpPr>
        <p:spPr>
          <a:xfrm rot="21600000">
            <a:off x="14794992" y="911199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训练优化</a:t>
            </a:r>
            <a:endParaRPr lang="en-US" sz="3900" dirty="0"/>
          </a:p>
        </p:txBody>
      </p:sp>
      <p:sp>
        <p:nvSpPr>
          <p:cNvPr id="10" name="Text 4"/>
          <p:cNvSpPr/>
          <p:nvPr/>
        </p:nvSpPr>
        <p:spPr>
          <a:xfrm rot="21600000">
            <a:off x="14794992" y="6167628"/>
            <a:ext cx="7616952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通过from_pretrained加载预训练权重，添加任务特定输出层，在BERT-base上微调时新增参数仅占总量的0.3%，训练效率极高。</a:t>
            </a:r>
            <a:endParaRPr lang="en-US" sz="2600" dirty="0"/>
          </a:p>
        </p:txBody>
      </p:sp>
      <p:sp>
        <p:nvSpPr>
          <p:cNvPr id="11" name="Text 5"/>
          <p:cNvSpPr/>
          <p:nvPr/>
        </p:nvSpPr>
        <p:spPr>
          <a:xfrm rot="21600000">
            <a:off x="14794992" y="529894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模型配置</a:t>
            </a:r>
            <a:endParaRPr lang="en-US" sz="3900" dirty="0"/>
          </a:p>
        </p:txBody>
      </p:sp>
      <p:sp>
        <p:nvSpPr>
          <p:cNvPr id="12" name="Text 6"/>
          <p:cNvSpPr/>
          <p:nvPr/>
        </p:nvSpPr>
        <p:spPr>
          <a:xfrm rot="21600000">
            <a:off x="1975231" y="9783481"/>
            <a:ext cx="782864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使用HuggingFace Datasets库加载标注数据，通过AutoTokenizer进行分词处理，序列长度通常设为512，在新闻分类任务中数据处理耗时占比约35%。</a:t>
            </a:r>
            <a:endParaRPr lang="en-US" sz="2600" dirty="0"/>
          </a:p>
        </p:txBody>
      </p:sp>
      <p:sp>
        <p:nvSpPr>
          <p:cNvPr id="13" name="Text 7"/>
          <p:cNvSpPr/>
          <p:nvPr/>
        </p:nvSpPr>
        <p:spPr>
          <a:xfrm rot="21600000">
            <a:off x="1975231" y="8914801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数据准备</a:t>
            </a:r>
            <a:endParaRPr lang="en-US" sz="39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4E429F-D00D-89ED-E7F0-A71CA8D902D4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572149-DD87-821A-AE93-3319ED604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399" y="3204987"/>
            <a:ext cx="10057143" cy="50285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5013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新闻主题分类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48472" y="7507224"/>
            <a:ext cx="7644384" cy="10058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80744" y="5221224"/>
            <a:ext cx="10049256" cy="3044952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430000" y="6665976"/>
            <a:ext cx="822960" cy="100584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 rot="21600000">
            <a:off x="1993392" y="6592824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采用BERT-base-uncased模型，在【CLS】标记接全连接层，dropout设为0.1，最终模型大小约440MB。</a:t>
            </a:r>
            <a:endParaRPr lang="en-US" sz="2600" dirty="0"/>
          </a:p>
        </p:txBody>
      </p:sp>
      <p:sp>
        <p:nvSpPr>
          <p:cNvPr id="11" name="Text 3"/>
          <p:cNvSpPr/>
          <p:nvPr/>
        </p:nvSpPr>
        <p:spPr>
          <a:xfrm rot="21600000">
            <a:off x="7635240" y="57790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模型选择</a:t>
            </a:r>
            <a:endParaRPr lang="en-US" sz="390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938760" y="3566160"/>
            <a:ext cx="10058400" cy="304495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2115800" y="5093208"/>
            <a:ext cx="822960" cy="118872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 rot="21600000">
            <a:off x="13542264" y="49560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AG News数据集包含12万训练样本，涵盖世界、体育、商业、科技四类，文本平均长度63词，类别分布均衡。</a:t>
            </a:r>
            <a:endParaRPr lang="en-US" sz="2600" dirty="0"/>
          </a:p>
        </p:txBody>
      </p:sp>
      <p:sp>
        <p:nvSpPr>
          <p:cNvPr id="15" name="Text 5"/>
          <p:cNvSpPr/>
          <p:nvPr/>
        </p:nvSpPr>
        <p:spPr>
          <a:xfrm rot="21600000">
            <a:off x="13542264" y="408736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任务特点</a:t>
            </a:r>
            <a:endParaRPr lang="en-US" sz="39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2938760" y="7214616"/>
            <a:ext cx="10058400" cy="3044952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2115800" y="8723376"/>
            <a:ext cx="822960" cy="100584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 rot="21600000">
            <a:off x="13542264" y="8613648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使用动态padding和随机采样，V100 GPU上单epoch训练时间仅18分钟，比固定长度快40%。</a:t>
            </a:r>
            <a:endParaRPr lang="en-US" sz="2600" dirty="0"/>
          </a:p>
        </p:txBody>
      </p:sp>
      <p:sp>
        <p:nvSpPr>
          <p:cNvPr id="19" name="Text 7"/>
          <p:cNvSpPr/>
          <p:nvPr/>
        </p:nvSpPr>
        <p:spPr>
          <a:xfrm rot="21600000">
            <a:off x="13542264" y="774496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训练技巧</a:t>
            </a:r>
            <a:endParaRPr lang="en-US" sz="3900" dirty="0"/>
          </a:p>
        </p:txBody>
      </p:sp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80744" y="8860536"/>
            <a:ext cx="10058400" cy="3044952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430000" y="10287000"/>
            <a:ext cx="822960" cy="100584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 rot="21600000">
            <a:off x="1993392" y="10222992"/>
            <a:ext cx="886053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测试集准确率达94.2%，其中体育新闻识别准确率最高（96.3%），商业与科技类存在7.2%的交叉错误。</a:t>
            </a:r>
            <a:endParaRPr lang="en-US" sz="2600" dirty="0"/>
          </a:p>
        </p:txBody>
      </p:sp>
      <p:sp>
        <p:nvSpPr>
          <p:cNvPr id="23" name="Text 9"/>
          <p:cNvSpPr/>
          <p:nvPr/>
        </p:nvSpPr>
        <p:spPr>
          <a:xfrm rot="21600000">
            <a:off x="7635240" y="94091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效果验证</a:t>
            </a:r>
            <a:endParaRPr lang="en-US" sz="39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503C8D4-F55B-4FF4-BD00-68A3332C1AED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5013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模型训练调优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801600" y="5614416"/>
            <a:ext cx="2157984" cy="218541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432536" y="6336792"/>
            <a:ext cx="877824" cy="749808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 rot="21600000">
            <a:off x="15407640" y="6757416"/>
            <a:ext cx="7744968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混合精度训练（FP16）使迭代速度提升60%，梯度累积在显存不足时保持等效batch size，内存占用减少45%。</a:t>
            </a:r>
            <a:endParaRPr lang="en-US" sz="2800" dirty="0"/>
          </a:p>
        </p:txBody>
      </p:sp>
      <p:sp>
        <p:nvSpPr>
          <p:cNvPr id="10" name="Text 3"/>
          <p:cNvSpPr/>
          <p:nvPr/>
        </p:nvSpPr>
        <p:spPr>
          <a:xfrm rot="21600000">
            <a:off x="15407640" y="5788152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加速技术</a:t>
            </a:r>
            <a:endParaRPr lang="en-US" sz="42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34440" y="5605272"/>
            <a:ext cx="2157984" cy="2176272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947672" y="6300216"/>
            <a:ext cx="749808" cy="749808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 rot="21600000">
            <a:off x="3831336" y="6729984"/>
            <a:ext cx="7744968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通过网格搜索确定最佳学习率（2e-5）、batch size（32）、warmup steps（500），相比默认配置可提升1-3%准确率。</a:t>
            </a:r>
            <a:endParaRPr lang="en-US" sz="2800" dirty="0"/>
          </a:p>
        </p:txBody>
      </p:sp>
      <p:sp>
        <p:nvSpPr>
          <p:cNvPr id="14" name="Text 5"/>
          <p:cNvSpPr/>
          <p:nvPr/>
        </p:nvSpPr>
        <p:spPr>
          <a:xfrm rot="21600000">
            <a:off x="3831336" y="5760720"/>
            <a:ext cx="400507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超参数优化</a:t>
            </a:r>
            <a:endParaRPr lang="en-US" sz="4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7D7C93-41AD-3DFE-02BE-A13BE2F2B59A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5013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模型评估分析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712464" y="4242816"/>
            <a:ext cx="5477256" cy="6702552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020824" y="9674352"/>
            <a:ext cx="8860536" cy="163677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026664" y="8513064"/>
            <a:ext cx="6848856" cy="1298448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059936" y="7379208"/>
            <a:ext cx="4773168" cy="905256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80000">
            <a:off x="9592056" y="9345168"/>
            <a:ext cx="1143000" cy="1143000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80000">
            <a:off x="9893808" y="9601200"/>
            <a:ext cx="576072" cy="576072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001000" y="4288536"/>
            <a:ext cx="1316736" cy="1316736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348472" y="4562856"/>
            <a:ext cx="630936" cy="713232"/>
          </a:xfrm>
          <a:prstGeom prst="rect">
            <a:avLst/>
          </a:prstGeom>
        </p:spPr>
      </p:pic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60000">
            <a:off x="2551176" y="6501384"/>
            <a:ext cx="1143000" cy="1143000"/>
          </a:xfrm>
          <a:prstGeom prst="rect">
            <a:avLst/>
          </a:prstGeom>
        </p:spPr>
      </p:pic>
      <p:pic>
        <p:nvPicPr>
          <p:cNvPr id="16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760000">
            <a:off x="2843784" y="6784848"/>
            <a:ext cx="612648" cy="548640"/>
          </a:xfrm>
          <a:prstGeom prst="rect">
            <a:avLst/>
          </a:prstGeom>
        </p:spPr>
      </p:pic>
      <p:sp>
        <p:nvSpPr>
          <p:cNvPr id="17" name="Text 2"/>
          <p:cNvSpPr/>
          <p:nvPr/>
        </p:nvSpPr>
        <p:spPr>
          <a:xfrm rot="21600000">
            <a:off x="12371832" y="1054303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通过领域自适应预训练（DAPT）可使专业术语识别准确率提升12%，但需额外5小时训练时间。</a:t>
            </a:r>
            <a:endParaRPr lang="en-US" sz="2600" dirty="0"/>
          </a:p>
        </p:txBody>
      </p:sp>
      <p:sp>
        <p:nvSpPr>
          <p:cNvPr id="18" name="Text 3"/>
          <p:cNvSpPr/>
          <p:nvPr/>
        </p:nvSpPr>
        <p:spPr>
          <a:xfrm rot="21600000">
            <a:off x="12371832" y="9665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改进方案</a:t>
            </a:r>
            <a:endParaRPr lang="en-US" sz="3900" dirty="0"/>
          </a:p>
        </p:txBody>
      </p:sp>
      <p:sp>
        <p:nvSpPr>
          <p:cNvPr id="19" name="Text 4"/>
          <p:cNvSpPr/>
          <p:nvPr/>
        </p:nvSpPr>
        <p:spPr>
          <a:xfrm rot="21600000">
            <a:off x="12371832" y="7580376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15%错误来自多义词歧义（如“Apple“指公司或水果），8%因领域专业术语（如科技类缩略词）。</a:t>
            </a:r>
            <a:endParaRPr lang="en-US" sz="2600" dirty="0"/>
          </a:p>
        </p:txBody>
      </p:sp>
      <p:sp>
        <p:nvSpPr>
          <p:cNvPr id="20" name="Text 5"/>
          <p:cNvSpPr/>
          <p:nvPr/>
        </p:nvSpPr>
        <p:spPr>
          <a:xfrm rot="21600000">
            <a:off x="12371832" y="67208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错误分析</a:t>
            </a:r>
            <a:endParaRPr lang="en-US" sz="3900" dirty="0"/>
          </a:p>
        </p:txBody>
      </p:sp>
      <p:sp>
        <p:nvSpPr>
          <p:cNvPr id="21" name="Text 6"/>
          <p:cNvSpPr/>
          <p:nvPr/>
        </p:nvSpPr>
        <p:spPr>
          <a:xfrm rot="21600000">
            <a:off x="12371832" y="4636008"/>
            <a:ext cx="94366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微调BERT在准确率（94.2%）、F1值（93.8%）上均优于传统TextCNN（89.5%）和BiLSTM（91.2%），推理速度达1200样本/秒。</a:t>
            </a:r>
            <a:endParaRPr lang="en-US" sz="2600" dirty="0"/>
          </a:p>
        </p:txBody>
      </p:sp>
      <p:sp>
        <p:nvSpPr>
          <p:cNvPr id="22" name="Text 7"/>
          <p:cNvSpPr/>
          <p:nvPr/>
        </p:nvSpPr>
        <p:spPr>
          <a:xfrm rot="21600000">
            <a:off x="12371832" y="376732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指标对比</a:t>
            </a:r>
            <a:endParaRPr lang="en-US" sz="39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7ED998-449D-9EE7-6120-E8339D5982E6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5013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常见问题解决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71600" y="7799832"/>
            <a:ext cx="21643848" cy="393192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419856" y="7050024"/>
            <a:ext cx="2798064" cy="149961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62272" y="7452360"/>
            <a:ext cx="713232" cy="713232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330184" y="7050024"/>
            <a:ext cx="2798064" cy="1499616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436608" y="7406640"/>
            <a:ext cx="585216" cy="786384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258800" y="7050024"/>
            <a:ext cx="2798064" cy="1499616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4264640" y="7406640"/>
            <a:ext cx="786384" cy="786384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187416" y="7050024"/>
            <a:ext cx="2798064" cy="1499616"/>
          </a:xfrm>
          <a:prstGeom prst="rect">
            <a:avLst/>
          </a:prstGeom>
        </p:spPr>
      </p:pic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9138392" y="7415784"/>
            <a:ext cx="886968" cy="777240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 rot="21600000">
            <a:off x="1609343" y="4434839"/>
            <a:ext cx="6965313" cy="1719073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增加dropout（0.3）、添加权重衰减（0.01）、早停策略（patience=2）可使验证集波动降低60%。</a:t>
            </a:r>
            <a:endParaRPr lang="en-US" sz="2600" dirty="0"/>
          </a:p>
        </p:txBody>
      </p:sp>
      <p:sp>
        <p:nvSpPr>
          <p:cNvPr id="17" name="Text 3"/>
          <p:cNvSpPr/>
          <p:nvPr/>
        </p:nvSpPr>
        <p:spPr>
          <a:xfrm rot="21600000">
            <a:off x="2944368" y="3566160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过拟合处理</a:t>
            </a:r>
            <a:endParaRPr lang="en-US" sz="3900" dirty="0"/>
          </a:p>
        </p:txBody>
      </p:sp>
      <p:sp>
        <p:nvSpPr>
          <p:cNvPr id="18" name="Text 4"/>
          <p:cNvSpPr/>
          <p:nvPr/>
        </p:nvSpPr>
        <p:spPr>
          <a:xfrm rot="21600000">
            <a:off x="15587932" y="9994392"/>
            <a:ext cx="7198916" cy="1755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使用ONNX格式导出模型，推理速度提升35%；TensorRT优化后延迟降至8ms/样本。</a:t>
            </a:r>
            <a:endParaRPr lang="en-US" sz="2600" dirty="0"/>
          </a:p>
        </p:txBody>
      </p:sp>
      <p:sp>
        <p:nvSpPr>
          <p:cNvPr id="19" name="Text 5"/>
          <p:cNvSpPr/>
          <p:nvPr/>
        </p:nvSpPr>
        <p:spPr>
          <a:xfrm rot="21600000">
            <a:off x="17967960" y="91805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部署优化</a:t>
            </a:r>
            <a:endParaRPr lang="en-US" sz="3900" dirty="0"/>
          </a:p>
        </p:txBody>
      </p:sp>
      <p:sp>
        <p:nvSpPr>
          <p:cNvPr id="20" name="Text 6"/>
          <p:cNvSpPr/>
          <p:nvPr/>
        </p:nvSpPr>
        <p:spPr>
          <a:xfrm rot="21600000">
            <a:off x="11457432" y="4462272"/>
            <a:ext cx="7460296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学习率warmup（10%训练步数）配合线性衰减，使loss曲线平滑度提升40%。</a:t>
            </a:r>
            <a:endParaRPr lang="en-US" sz="2600" dirty="0"/>
          </a:p>
        </p:txBody>
      </p:sp>
      <p:sp>
        <p:nvSpPr>
          <p:cNvPr id="21" name="Text 7"/>
          <p:cNvSpPr/>
          <p:nvPr/>
        </p:nvSpPr>
        <p:spPr>
          <a:xfrm rot="21600000">
            <a:off x="13039344" y="36393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训练震荡</a:t>
            </a:r>
            <a:endParaRPr lang="en-US" sz="3900" dirty="0"/>
          </a:p>
        </p:txBody>
      </p:sp>
      <p:sp>
        <p:nvSpPr>
          <p:cNvPr id="22" name="Text 8"/>
          <p:cNvSpPr/>
          <p:nvPr/>
        </p:nvSpPr>
        <p:spPr>
          <a:xfrm rot="21600000">
            <a:off x="5891842" y="10030968"/>
            <a:ext cx="7858664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采用梯度检查点技术可使最大batch size扩大3倍，模型量化（FP16）减少60%显存占用。</a:t>
            </a:r>
            <a:endParaRPr lang="en-US" sz="2600" dirty="0"/>
          </a:p>
        </p:txBody>
      </p:sp>
      <p:sp>
        <p:nvSpPr>
          <p:cNvPr id="23" name="Text 9"/>
          <p:cNvSpPr/>
          <p:nvPr/>
        </p:nvSpPr>
        <p:spPr>
          <a:xfrm rot="21600000">
            <a:off x="8119872" y="91714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显存不足</a:t>
            </a:r>
            <a:endParaRPr lang="en-US" sz="39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E853037-A67A-02CC-1E43-2F0CEA30CDEA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总结与展望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65824" y="11082528"/>
            <a:ext cx="2441448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07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9A3ED5-3195-3CEE-9C21-A1CE09E25404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未来趋势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233672" y="10378440"/>
            <a:ext cx="1261872" cy="9144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7967960" y="10131552"/>
            <a:ext cx="1728216" cy="9144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1439144" y="10250424"/>
            <a:ext cx="1490472" cy="91440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527048" y="11036808"/>
            <a:ext cx="21332952" cy="91440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 rot="21600000">
            <a:off x="4206240" y="11603736"/>
            <a:ext cx="1335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01</a:t>
            </a:r>
            <a:endParaRPr lang="en-US" sz="3000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736592" y="10963656"/>
            <a:ext cx="256032" cy="256032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11466576" y="11603736"/>
            <a:ext cx="142646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8B8B8B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02</a:t>
            </a:r>
            <a:endParaRPr lang="en-US" sz="3000" dirty="0"/>
          </a:p>
        </p:txBody>
      </p:sp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051792" y="10963656"/>
            <a:ext cx="256032" cy="256032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 rot="21600000">
            <a:off x="18114264" y="11603736"/>
            <a:ext cx="1435608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333333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03</a:t>
            </a:r>
            <a:endParaRPr lang="en-US" sz="3000" dirty="0"/>
          </a:p>
        </p:txBody>
      </p:sp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8690336" y="10963656"/>
            <a:ext cx="256032" cy="256032"/>
          </a:xfrm>
          <a:prstGeom prst="rect">
            <a:avLst/>
          </a:prstGeom>
        </p:spPr>
      </p:pic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527048" y="9756648"/>
            <a:ext cx="7735824" cy="256032"/>
          </a:xfrm>
          <a:prstGeom prst="rect">
            <a:avLst/>
          </a:prstGeom>
        </p:spPr>
      </p:pic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321040" y="9445752"/>
            <a:ext cx="7735824" cy="256032"/>
          </a:xfrm>
          <a:prstGeom prst="rect">
            <a:avLst/>
          </a:prstGeom>
        </p:spPr>
      </p:pic>
      <p:pic>
        <p:nvPicPr>
          <p:cNvPr id="19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5060168" y="9144000"/>
            <a:ext cx="7735824" cy="256032"/>
          </a:xfrm>
          <a:prstGeom prst="rect">
            <a:avLst/>
          </a:prstGeom>
        </p:spPr>
      </p:pic>
      <p:pic>
        <p:nvPicPr>
          <p:cNvPr id="20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-237744" y="7571232"/>
            <a:ext cx="4270248" cy="100584"/>
          </a:xfrm>
          <a:prstGeom prst="rect">
            <a:avLst/>
          </a:prstGeom>
        </p:spPr>
      </p:pic>
      <p:sp>
        <p:nvSpPr>
          <p:cNvPr id="21" name="Text 5"/>
          <p:cNvSpPr/>
          <p:nvPr/>
        </p:nvSpPr>
        <p:spPr>
          <a:xfrm rot="21600000">
            <a:off x="2569464" y="6071616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通过知识蒸馏、模型量化等技术，预计3年内可将1750亿参数模型压缩到手机端运行，推理速度提升10倍。</a:t>
            </a:r>
            <a:endParaRPr lang="en-US" sz="2600" dirty="0"/>
          </a:p>
        </p:txBody>
      </p:sp>
      <p:sp>
        <p:nvSpPr>
          <p:cNvPr id="22" name="Text 6"/>
          <p:cNvSpPr/>
          <p:nvPr/>
        </p:nvSpPr>
        <p:spPr>
          <a:xfrm rot="21600000">
            <a:off x="2569464" y="5202936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模型高效化</a:t>
            </a:r>
            <a:endParaRPr lang="en-US" sz="3900" dirty="0"/>
          </a:p>
        </p:txBody>
      </p:sp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6428232" y="6922008"/>
            <a:ext cx="5084064" cy="100584"/>
          </a:xfrm>
          <a:prstGeom prst="rect">
            <a:avLst/>
          </a:prstGeom>
        </p:spPr>
      </p:pic>
      <p:sp>
        <p:nvSpPr>
          <p:cNvPr id="24" name="Text 7"/>
          <p:cNvSpPr/>
          <p:nvPr/>
        </p:nvSpPr>
        <p:spPr>
          <a:xfrm rot="21600000">
            <a:off x="9665208" y="5129784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跨模态预训练模型将成为主流，在医疗影像分析等领域的准确率有望突破95%，比单模态提升30%。</a:t>
            </a:r>
            <a:endParaRPr lang="en-US" sz="2600" dirty="0"/>
          </a:p>
        </p:txBody>
      </p:sp>
      <p:sp>
        <p:nvSpPr>
          <p:cNvPr id="25" name="Text 8"/>
          <p:cNvSpPr/>
          <p:nvPr/>
        </p:nvSpPr>
        <p:spPr>
          <a:xfrm rot="21600000">
            <a:off x="9665208" y="426110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多模态融合</a:t>
            </a:r>
            <a:endParaRPr lang="en-US" sz="3900" dirty="0"/>
          </a:p>
        </p:txBody>
      </p:sp>
      <p:pic>
        <p:nvPicPr>
          <p:cNvPr id="26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12966192" y="6336792"/>
            <a:ext cx="5843016" cy="100584"/>
          </a:xfrm>
          <a:prstGeom prst="rect">
            <a:avLst/>
          </a:prstGeom>
        </p:spPr>
      </p:pic>
      <p:sp>
        <p:nvSpPr>
          <p:cNvPr id="27" name="Text 9"/>
          <p:cNvSpPr/>
          <p:nvPr/>
        </p:nvSpPr>
        <p:spPr>
          <a:xfrm rot="21600000">
            <a:off x="16578072" y="4142232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垂直领域预训练模型（如法律、医疗）将快速发展，在专业术语理解任务上准确率比通用模型高15-20%。</a:t>
            </a:r>
            <a:endParaRPr lang="en-US" sz="2600" dirty="0"/>
          </a:p>
        </p:txBody>
      </p:sp>
      <p:sp>
        <p:nvSpPr>
          <p:cNvPr id="28" name="Text 10"/>
          <p:cNvSpPr/>
          <p:nvPr/>
        </p:nvSpPr>
        <p:spPr>
          <a:xfrm rot="21600000">
            <a:off x="16578072" y="3273552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领域专业化</a:t>
            </a:r>
            <a:endParaRPr lang="en-US" sz="39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1C510C-5A21-E62C-4E0C-CA7284E2635C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引言与背景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202400" y="11082528"/>
            <a:ext cx="2350008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01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6D6BEF-11C9-A165-895A-829874AAA24C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501384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扩展学习资源</a:t>
            </a:r>
            <a:endParaRPr lang="en-US" sz="6000" dirty="0"/>
          </a:p>
        </p:txBody>
      </p:sp>
      <p:sp>
        <p:nvSpPr>
          <p:cNvPr id="10" name="Text 2"/>
          <p:cNvSpPr/>
          <p:nvPr/>
        </p:nvSpPr>
        <p:spPr>
          <a:xfrm rot="21600000">
            <a:off x="2970033" y="4954088"/>
            <a:ext cx="7128170" cy="25146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建议先掌握Transformer原理，再实践HuggingFace生态工具，最后深入研究BERT/GPT论文，完整学习周期约2-3个月。</a:t>
            </a:r>
            <a:endParaRPr lang="en-US" sz="2800" dirty="0"/>
          </a:p>
        </p:txBody>
      </p:sp>
      <p:sp>
        <p:nvSpPr>
          <p:cNvPr id="11" name="Text 3"/>
          <p:cNvSpPr/>
          <p:nvPr/>
        </p:nvSpPr>
        <p:spPr>
          <a:xfrm rot="21600000">
            <a:off x="2945598" y="4291149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学习路径</a:t>
            </a:r>
            <a:endParaRPr lang="en-US" sz="4200" dirty="0"/>
          </a:p>
        </p:txBody>
      </p:sp>
      <p:sp>
        <p:nvSpPr>
          <p:cNvPr id="12" name="Text 4"/>
          <p:cNvSpPr/>
          <p:nvPr/>
        </p:nvSpPr>
        <p:spPr>
          <a:xfrm rot="21600000">
            <a:off x="13664606" y="5269556"/>
            <a:ext cx="6959340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Google Colab提供免费GPU资源，Hugging Face提供600+预训练模型，GitHub有3000+相关开源项目。</a:t>
            </a:r>
            <a:endParaRPr lang="en-US" sz="2800" dirty="0"/>
          </a:p>
        </p:txBody>
      </p:sp>
      <p:sp>
        <p:nvSpPr>
          <p:cNvPr id="13" name="Text 5"/>
          <p:cNvSpPr/>
          <p:nvPr/>
        </p:nvSpPr>
        <p:spPr>
          <a:xfrm rot="21600000">
            <a:off x="13664606" y="4291148"/>
            <a:ext cx="346557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实践平台</a:t>
            </a:r>
            <a:endParaRPr lang="en-US" sz="4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2C3B93-C7FE-C20A-DEAB-29E236723EA1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  <p:pic>
        <p:nvPicPr>
          <p:cNvPr id="1026" name="Picture 2" descr="Brand assets - Hugging Face">
            <a:extLst>
              <a:ext uri="{FF2B5EF4-FFF2-40B4-BE49-F238E27FC236}">
                <a16:creationId xmlns:a16="http://schemas.microsoft.com/office/drawing/2014/main" id="{8118BEAE-0759-E3DF-EAED-6CC2A218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32" y="8295714"/>
            <a:ext cx="6365337" cy="16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B64EB65-0AAB-2B25-0871-0A0204F73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11061" y="7468689"/>
            <a:ext cx="5744589" cy="38227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6464808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发展历程NLP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73736" y="9235440"/>
            <a:ext cx="5193792" cy="9144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855464" y="9235440"/>
            <a:ext cx="5193792" cy="9144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537192" y="9235440"/>
            <a:ext cx="5193792" cy="91440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4228064" y="9235440"/>
            <a:ext cx="5193792" cy="9144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734056" y="6693408"/>
            <a:ext cx="18818352" cy="91440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715768" y="11795760"/>
            <a:ext cx="18836640" cy="91440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8909792" y="9235440"/>
            <a:ext cx="5193792" cy="91440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621024" y="7452360"/>
            <a:ext cx="16696944" cy="4142232"/>
          </a:xfrm>
          <a:prstGeom prst="rect">
            <a:avLst/>
          </a:prstGeom>
        </p:spPr>
      </p:pic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564624" y="10744200"/>
            <a:ext cx="292608" cy="292608"/>
          </a:xfrm>
          <a:prstGeom prst="rect">
            <a:avLst/>
          </a:prstGeom>
        </p:spPr>
      </p:pic>
      <p:pic>
        <p:nvPicPr>
          <p:cNvPr id="16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637776" y="10817352"/>
            <a:ext cx="137160" cy="137160"/>
          </a:xfrm>
          <a:prstGeom prst="rect">
            <a:avLst/>
          </a:prstGeom>
        </p:spPr>
      </p:pic>
      <p:sp>
        <p:nvSpPr>
          <p:cNvPr id="17" name="Text 2"/>
          <p:cNvSpPr/>
          <p:nvPr/>
        </p:nvSpPr>
        <p:spPr>
          <a:xfrm rot="21600000">
            <a:off x="4626864" y="6967728"/>
            <a:ext cx="95097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2010</a:t>
            </a:r>
            <a:endParaRPr lang="en-US" sz="1600" dirty="0"/>
          </a:p>
        </p:txBody>
      </p:sp>
      <p:sp>
        <p:nvSpPr>
          <p:cNvPr id="18" name="Text 3"/>
          <p:cNvSpPr/>
          <p:nvPr/>
        </p:nvSpPr>
        <p:spPr>
          <a:xfrm rot="21600000">
            <a:off x="9217152" y="6967728"/>
            <a:ext cx="95097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2014</a:t>
            </a:r>
            <a:endParaRPr lang="en-US" sz="1600" dirty="0"/>
          </a:p>
        </p:txBody>
      </p:sp>
      <p:pic>
        <p:nvPicPr>
          <p:cNvPr id="19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4209776" y="8586216"/>
            <a:ext cx="292608" cy="292608"/>
          </a:xfrm>
          <a:prstGeom prst="rect">
            <a:avLst/>
          </a:prstGeom>
        </p:spPr>
      </p:pic>
      <p:pic>
        <p:nvPicPr>
          <p:cNvPr id="20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4292072" y="8659368"/>
            <a:ext cx="137160" cy="137160"/>
          </a:xfrm>
          <a:prstGeom prst="rect">
            <a:avLst/>
          </a:prstGeom>
        </p:spPr>
      </p:pic>
      <p:sp>
        <p:nvSpPr>
          <p:cNvPr id="21" name="Text 4"/>
          <p:cNvSpPr/>
          <p:nvPr/>
        </p:nvSpPr>
        <p:spPr>
          <a:xfrm rot="21600000">
            <a:off x="18580608" y="6967728"/>
            <a:ext cx="95097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2018</a:t>
            </a:r>
            <a:endParaRPr lang="en-US" sz="1600" dirty="0"/>
          </a:p>
        </p:txBody>
      </p:sp>
      <p:sp>
        <p:nvSpPr>
          <p:cNvPr id="22" name="Text 5"/>
          <p:cNvSpPr/>
          <p:nvPr/>
        </p:nvSpPr>
        <p:spPr>
          <a:xfrm rot="21600000">
            <a:off x="13853160" y="6967728"/>
            <a:ext cx="950976" cy="24688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2017</a:t>
            </a:r>
            <a:endParaRPr lang="en-US" sz="1600" dirty="0"/>
          </a:p>
        </p:txBody>
      </p:sp>
      <p:sp>
        <p:nvSpPr>
          <p:cNvPr id="23" name="Text 6"/>
          <p:cNvSpPr/>
          <p:nvPr/>
        </p:nvSpPr>
        <p:spPr>
          <a:xfrm rot="21600000">
            <a:off x="10689336" y="12051792"/>
            <a:ext cx="2999232" cy="4297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NLP技术演进</a:t>
            </a:r>
            <a:endParaRPr lang="en-US" sz="28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974336" y="11402568"/>
            <a:ext cx="292608" cy="292608"/>
          </a:xfrm>
          <a:prstGeom prst="rect">
            <a:avLst/>
          </a:prstGeom>
        </p:spPr>
      </p:pic>
      <p:pic>
        <p:nvPicPr>
          <p:cNvPr id="25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5056632" y="11484864"/>
            <a:ext cx="137160" cy="137160"/>
          </a:xfrm>
          <a:prstGeom prst="rect">
            <a:avLst/>
          </a:prstGeom>
        </p:spPr>
      </p:pic>
      <p:pic>
        <p:nvPicPr>
          <p:cNvPr id="26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8918936" y="7342632"/>
            <a:ext cx="292608" cy="292608"/>
          </a:xfrm>
          <a:prstGeom prst="rect">
            <a:avLst/>
          </a:prstGeom>
        </p:spPr>
      </p:pic>
      <p:pic>
        <p:nvPicPr>
          <p:cNvPr id="27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9001232" y="7434072"/>
            <a:ext cx="137160" cy="137160"/>
          </a:xfrm>
          <a:prstGeom prst="rect">
            <a:avLst/>
          </a:prstGeom>
        </p:spPr>
      </p:pic>
      <p:sp>
        <p:nvSpPr>
          <p:cNvPr id="28" name="Text 7"/>
          <p:cNvSpPr/>
          <p:nvPr/>
        </p:nvSpPr>
        <p:spPr>
          <a:xfrm rot="21600000">
            <a:off x="17666208" y="8970264"/>
            <a:ext cx="2798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预训练新范式</a:t>
            </a:r>
            <a:endParaRPr lang="en-US" sz="2000" dirty="0"/>
          </a:p>
        </p:txBody>
      </p:sp>
      <p:sp>
        <p:nvSpPr>
          <p:cNvPr id="29" name="Text 8"/>
          <p:cNvSpPr/>
          <p:nvPr/>
        </p:nvSpPr>
        <p:spPr>
          <a:xfrm rot="21600000">
            <a:off x="17967960" y="8357616"/>
            <a:ext cx="2185416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BERT/GPT</a:t>
            </a:r>
            <a:endParaRPr lang="en-US" sz="2400" dirty="0"/>
          </a:p>
        </p:txBody>
      </p:sp>
      <p:sp>
        <p:nvSpPr>
          <p:cNvPr id="30" name="Text 9"/>
          <p:cNvSpPr/>
          <p:nvPr/>
        </p:nvSpPr>
        <p:spPr>
          <a:xfrm rot="21600000">
            <a:off x="12938760" y="10085832"/>
            <a:ext cx="2798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突破长距离依赖</a:t>
            </a:r>
            <a:endParaRPr lang="en-US" sz="2000" dirty="0"/>
          </a:p>
        </p:txBody>
      </p:sp>
      <p:sp>
        <p:nvSpPr>
          <p:cNvPr id="31" name="Text 10"/>
          <p:cNvSpPr/>
          <p:nvPr/>
        </p:nvSpPr>
        <p:spPr>
          <a:xfrm rot="21600000">
            <a:off x="13085064" y="9473184"/>
            <a:ext cx="2514600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Transformer</a:t>
            </a:r>
            <a:endParaRPr lang="en-US" sz="2400" dirty="0"/>
          </a:p>
        </p:txBody>
      </p:sp>
      <p:sp>
        <p:nvSpPr>
          <p:cNvPr id="32" name="Text 11"/>
          <p:cNvSpPr/>
          <p:nvPr/>
        </p:nvSpPr>
        <p:spPr>
          <a:xfrm rot="21600000">
            <a:off x="8302752" y="9134856"/>
            <a:ext cx="2798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解决序列建模问题</a:t>
            </a:r>
            <a:endParaRPr lang="en-US" sz="2000" dirty="0"/>
          </a:p>
        </p:txBody>
      </p:sp>
      <p:sp>
        <p:nvSpPr>
          <p:cNvPr id="33" name="Text 12"/>
          <p:cNvSpPr/>
          <p:nvPr/>
        </p:nvSpPr>
        <p:spPr>
          <a:xfrm rot="21600000">
            <a:off x="8558784" y="8513064"/>
            <a:ext cx="2286000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8B8B8B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RNN/LSTM</a:t>
            </a:r>
            <a:endParaRPr lang="en-US" sz="2400" dirty="0"/>
          </a:p>
        </p:txBody>
      </p:sp>
      <p:sp>
        <p:nvSpPr>
          <p:cNvPr id="34" name="Text 13"/>
          <p:cNvSpPr/>
          <p:nvPr/>
        </p:nvSpPr>
        <p:spPr>
          <a:xfrm rot="21600000">
            <a:off x="3712464" y="10113264"/>
            <a:ext cx="2798064" cy="3017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依赖人工特征工程</a:t>
            </a:r>
            <a:endParaRPr lang="en-US" sz="2000" dirty="0"/>
          </a:p>
        </p:txBody>
      </p:sp>
      <p:sp>
        <p:nvSpPr>
          <p:cNvPr id="35" name="Text 14"/>
          <p:cNvSpPr/>
          <p:nvPr/>
        </p:nvSpPr>
        <p:spPr>
          <a:xfrm rot="21600000">
            <a:off x="3813048" y="9528048"/>
            <a:ext cx="2587752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规则统计时代</a:t>
            </a:r>
            <a:endParaRPr lang="en-US" sz="2400" dirty="0"/>
          </a:p>
        </p:txBody>
      </p:sp>
      <p:sp>
        <p:nvSpPr>
          <p:cNvPr id="36" name="Text 15"/>
          <p:cNvSpPr/>
          <p:nvPr/>
        </p:nvSpPr>
        <p:spPr>
          <a:xfrm rot="21600000">
            <a:off x="4169664" y="4709160"/>
            <a:ext cx="16056864" cy="18836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928"/>
              </a:lnSpc>
              <a:buNone/>
            </a:pPr>
            <a:r>
              <a:rPr lang="en-US" sz="28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从2010年基于规则和统计的传统方法，到2014年RNN/LSTM解决序列建模问题，再到2017年Transformer突破长距离依赖瓶颈，最终2018年BERT/GPT开启预训练-微调新范式，推动NLP领域实现质的飞跃。</a:t>
            </a:r>
            <a:endParaRPr lang="en-US" sz="2800" dirty="0"/>
          </a:p>
        </p:txBody>
      </p:sp>
      <p:sp>
        <p:nvSpPr>
          <p:cNvPr id="37" name="Text 16"/>
          <p:cNvSpPr/>
          <p:nvPr/>
        </p:nvSpPr>
        <p:spPr>
          <a:xfrm rot="21600000">
            <a:off x="9948672" y="3730752"/>
            <a:ext cx="4480560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42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NLP技术演进</a:t>
            </a:r>
            <a:endParaRPr lang="en-US" sz="4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2EC9CF8-7249-2D82-DEBD-C1E07C507FA2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7269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预训练微调范式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98448" y="5065776"/>
            <a:ext cx="6400800" cy="54864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1755648" y="7205472"/>
            <a:ext cx="54864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早期深度学习需要海量标注数据训练专用模型，成本高昂且泛化能力差，如BiLSTM在SQuAD任务上F1值仅70%左右。</a:t>
            </a:r>
            <a:endParaRPr lang="en-US" sz="2600" dirty="0"/>
          </a:p>
        </p:txBody>
      </p:sp>
      <p:sp>
        <p:nvSpPr>
          <p:cNvPr id="9" name="Text 3"/>
          <p:cNvSpPr/>
          <p:nvPr/>
        </p:nvSpPr>
        <p:spPr>
          <a:xfrm rot="21600000">
            <a:off x="2386584" y="6336792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传统方法局限</a:t>
            </a:r>
            <a:endParaRPr lang="en-US" sz="39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291840" y="4599432"/>
            <a:ext cx="2414016" cy="94183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3621024" y="4745736"/>
            <a:ext cx="1773936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01</a:t>
            </a:r>
            <a:endParaRPr lang="en-US" sz="40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988552" y="5065776"/>
            <a:ext cx="6400800" cy="54864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 rot="21600000">
            <a:off x="9445752" y="7205472"/>
            <a:ext cx="54864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通过自监督学习从无标注文本中提取通用语言特征，如BERT使用MLM任务在BooksCorpus上预训练，可节省90%标注成本。</a:t>
            </a:r>
            <a:endParaRPr lang="en-US" sz="2600" dirty="0"/>
          </a:p>
        </p:txBody>
      </p:sp>
      <p:sp>
        <p:nvSpPr>
          <p:cNvPr id="14" name="Text 6"/>
          <p:cNvSpPr/>
          <p:nvPr/>
        </p:nvSpPr>
        <p:spPr>
          <a:xfrm rot="21600000">
            <a:off x="10323576" y="6336792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预训练优势</a:t>
            </a:r>
            <a:endParaRPr lang="en-US" sz="39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981944" y="4599432"/>
            <a:ext cx="2414016" cy="94183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 rot="21600000">
            <a:off x="11274552" y="4745736"/>
            <a:ext cx="1892808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02</a:t>
            </a:r>
            <a:endParaRPr lang="en-US" sz="40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687800" y="5065776"/>
            <a:ext cx="6400800" cy="54864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 rot="21600000">
            <a:off x="17145000" y="7205472"/>
            <a:ext cx="54864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在特定任务上微调预训练模型，如医疗NER任务只需数千标注样本即可达到95%准确率，实现高效迁移学习。</a:t>
            </a:r>
            <a:endParaRPr lang="en-US" sz="2600" dirty="0"/>
          </a:p>
        </p:txBody>
      </p:sp>
      <p:sp>
        <p:nvSpPr>
          <p:cNvPr id="19" name="Text 9"/>
          <p:cNvSpPr/>
          <p:nvPr/>
        </p:nvSpPr>
        <p:spPr>
          <a:xfrm rot="21600000">
            <a:off x="18278856" y="633679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微调价值</a:t>
            </a:r>
            <a:endParaRPr lang="en-US" sz="39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681192" y="4599432"/>
            <a:ext cx="2414016" cy="941832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 rot="21600000">
            <a:off x="18937224" y="4745736"/>
            <a:ext cx="1901952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Poppins-Medium" pitchFamily="34" charset="0"/>
                <a:ea typeface="Poppins-Medium" pitchFamily="34" charset="-122"/>
                <a:cs typeface="Poppins-Medium" pitchFamily="34" charset="-120"/>
              </a:rPr>
              <a:t>03</a:t>
            </a:r>
            <a:endParaRPr lang="en-US" sz="4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861A88-C76E-80BC-ED9E-5C9DF87392B5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 rot="21600000">
            <a:off x="2505456" y="1664208"/>
            <a:ext cx="5623560" cy="10789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  <a:p>
            <a:pPr marL="0" indent="0" algn="l">
              <a:lnSpc>
                <a:spcPts val="4209"/>
              </a:lnSpc>
              <a:buNone/>
            </a:pP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 rot="21600000">
            <a:off x="-1636776" y="8412480"/>
            <a:ext cx="23911560" cy="209397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16476"/>
              </a:lnSpc>
              <a:buNone/>
            </a:pPr>
            <a:r>
              <a:rPr lang="en-US" sz="137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理论基础Transformer</a:t>
            </a:r>
            <a:endParaRPr lang="en-US" sz="13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8836640" y="10863072"/>
            <a:ext cx="3438144" cy="886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 rot="21600000">
            <a:off x="19147536" y="11082528"/>
            <a:ext cx="2450592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8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Poppins-Regular" pitchFamily="34" charset="0"/>
                <a:ea typeface="Poppins-Regular" pitchFamily="34" charset="-122"/>
                <a:cs typeface="Poppins-Regular" pitchFamily="34" charset="-120"/>
              </a:rPr>
              <a:t>PART 02</a:t>
            </a:r>
            <a:endParaRPr lang="en-US" sz="3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1588984" y="11109960"/>
            <a:ext cx="256032" cy="384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67C13BA-8DEA-0318-F229-7DEAD6BDBAD4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4983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整体架构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35424" y="4306824"/>
            <a:ext cx="4215384" cy="369417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71032" y="5522976"/>
            <a:ext cx="1362456" cy="123444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615184" y="7516368"/>
            <a:ext cx="4215384" cy="3694176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087368" y="8750808"/>
            <a:ext cx="1280160" cy="1243584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391656" y="7534656"/>
            <a:ext cx="4215384" cy="3694176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936992" y="8878824"/>
            <a:ext cx="1133856" cy="100584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 rot="21600000">
            <a:off x="12371832" y="4636008"/>
            <a:ext cx="94366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Transformer编码器由6-12层相同结构堆叠而成，每层包含多头自注意力机制和前馈神经网络，通过残差连接和层归一化稳定训练过程。</a:t>
            </a:r>
            <a:endParaRPr lang="en-US" sz="2600" dirty="0"/>
          </a:p>
        </p:txBody>
      </p:sp>
      <p:sp>
        <p:nvSpPr>
          <p:cNvPr id="14" name="Text 3"/>
          <p:cNvSpPr/>
          <p:nvPr/>
        </p:nvSpPr>
        <p:spPr>
          <a:xfrm rot="21600000">
            <a:off x="12371832" y="3767328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编码器结构</a:t>
            </a:r>
            <a:endParaRPr lang="en-US" sz="3900" dirty="0"/>
          </a:p>
        </p:txBody>
      </p:sp>
      <p:sp>
        <p:nvSpPr>
          <p:cNvPr id="15" name="Text 4"/>
          <p:cNvSpPr/>
          <p:nvPr/>
        </p:nvSpPr>
        <p:spPr>
          <a:xfrm rot="21600000">
            <a:off x="12371832" y="7607808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解码器在编码器基础上增加编码器-解码器注意力层，使用掩码机制防止信息泄露，实现自回归文本生成功能。</a:t>
            </a:r>
            <a:endParaRPr lang="en-US" sz="2600" dirty="0"/>
          </a:p>
        </p:txBody>
      </p:sp>
      <p:sp>
        <p:nvSpPr>
          <p:cNvPr id="16" name="Text 5"/>
          <p:cNvSpPr/>
          <p:nvPr/>
        </p:nvSpPr>
        <p:spPr>
          <a:xfrm rot="21600000">
            <a:off x="12371832" y="6720840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解码器特点</a:t>
            </a:r>
            <a:endParaRPr lang="en-US" sz="3900" dirty="0"/>
          </a:p>
        </p:txBody>
      </p:sp>
      <p:sp>
        <p:nvSpPr>
          <p:cNvPr id="17" name="Text 6"/>
          <p:cNvSpPr/>
          <p:nvPr/>
        </p:nvSpPr>
        <p:spPr>
          <a:xfrm rot="21600000">
            <a:off x="12371832" y="10524744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相比RNN的序列计算，Transformer全连接架构支持并行处理，在8GPU环境下训练速度提升5-8倍。</a:t>
            </a:r>
            <a:endParaRPr lang="en-US" sz="2600" dirty="0"/>
          </a:p>
        </p:txBody>
      </p:sp>
      <p:sp>
        <p:nvSpPr>
          <p:cNvPr id="18" name="Text 7"/>
          <p:cNvSpPr/>
          <p:nvPr/>
        </p:nvSpPr>
        <p:spPr>
          <a:xfrm rot="21600000">
            <a:off x="12371832" y="969264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并行计算</a:t>
            </a:r>
            <a:endParaRPr lang="en-US" sz="39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635653-FF5C-7544-B4AB-1B2BCD955027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804672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自注意力机制原理</a:t>
            </a:r>
            <a:endParaRPr lang="en-US" sz="60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258568" y="7351776"/>
            <a:ext cx="3227832" cy="333756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693408" y="3831336"/>
            <a:ext cx="3438144" cy="3941064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227832" y="3831336"/>
            <a:ext cx="3858768" cy="4023360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863840" y="7251192"/>
            <a:ext cx="3136392" cy="3438144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 rot="21600000">
            <a:off x="2916936" y="9208008"/>
            <a:ext cx="2020824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词嵌入</a:t>
            </a:r>
            <a:endParaRPr lang="en-US" sz="2200" dirty="0"/>
          </a:p>
        </p:txBody>
      </p:sp>
      <p:sp>
        <p:nvSpPr>
          <p:cNvPr id="12" name="Text 3"/>
          <p:cNvSpPr/>
          <p:nvPr/>
        </p:nvSpPr>
        <p:spPr>
          <a:xfrm rot="21600000">
            <a:off x="3794760" y="5486400"/>
            <a:ext cx="2020824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线性变换</a:t>
            </a:r>
            <a:endParaRPr lang="en-US" sz="2200" dirty="0"/>
          </a:p>
        </p:txBody>
      </p:sp>
      <p:sp>
        <p:nvSpPr>
          <p:cNvPr id="13" name="Text 4"/>
          <p:cNvSpPr/>
          <p:nvPr/>
        </p:nvSpPr>
        <p:spPr>
          <a:xfrm rot="21600000">
            <a:off x="8421624" y="9208008"/>
            <a:ext cx="2020824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上下文表征</a:t>
            </a:r>
            <a:endParaRPr lang="en-US" sz="2200" dirty="0"/>
          </a:p>
        </p:txBody>
      </p:sp>
      <p:sp>
        <p:nvSpPr>
          <p:cNvPr id="14" name="Text 5"/>
          <p:cNvSpPr/>
          <p:nvPr/>
        </p:nvSpPr>
        <p:spPr>
          <a:xfrm rot="21600000">
            <a:off x="7571232" y="5486400"/>
            <a:ext cx="2020824" cy="3383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注意力分布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 rot="21600000">
            <a:off x="4773168" y="11274552"/>
            <a:ext cx="3666744" cy="5212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自注意力流程</a:t>
            </a:r>
            <a:endParaRPr lang="en-US" sz="3400" dirty="0"/>
          </a:p>
        </p:txBody>
      </p:sp>
      <p:sp>
        <p:nvSpPr>
          <p:cNvPr id="16" name="Text 7"/>
          <p:cNvSpPr/>
          <p:nvPr/>
        </p:nvSpPr>
        <p:spPr>
          <a:xfrm rot="21600000">
            <a:off x="13487400" y="770839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通过Q·K^T计算相似度，经过√d_k缩放和softmax归一化，得到0-1的注意力权重分布。</a:t>
            </a:r>
            <a:endParaRPr lang="en-US" sz="2600" dirty="0"/>
          </a:p>
        </p:txBody>
      </p:sp>
      <p:sp>
        <p:nvSpPr>
          <p:cNvPr id="17" name="Text 8"/>
          <p:cNvSpPr/>
          <p:nvPr/>
        </p:nvSpPr>
        <p:spPr>
          <a:xfrm rot="21600000">
            <a:off x="13487400" y="682142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注意力权重</a:t>
            </a:r>
            <a:endParaRPr lang="en-US" sz="39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573000" y="6803136"/>
            <a:ext cx="576072" cy="57607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 rot="21600000">
            <a:off x="13478256" y="10634472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加权求和V向量生成新表征，在GLUE任务中使模型准确率提升12-15%，显著优于传统方法。</a:t>
            </a:r>
            <a:endParaRPr lang="en-US" sz="2600" dirty="0"/>
          </a:p>
        </p:txBody>
      </p:sp>
      <p:sp>
        <p:nvSpPr>
          <p:cNvPr id="20" name="Text 10"/>
          <p:cNvSpPr/>
          <p:nvPr/>
        </p:nvSpPr>
        <p:spPr>
          <a:xfrm rot="21600000">
            <a:off x="13478256" y="9793224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上下文编码</a:t>
            </a:r>
            <a:endParaRPr lang="en-US" sz="39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664440" y="9884664"/>
            <a:ext cx="365760" cy="466344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 rot="21600000">
            <a:off x="13487400" y="4727448"/>
            <a:ext cx="94366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输入向量通过三个独立矩阵Wq、Wk、Wv转换为查询（Q）、键（K）、值（V）向量，维度通常为64-512，实现不同语义空间映射。</a:t>
            </a:r>
            <a:endParaRPr lang="en-US" sz="2600" dirty="0"/>
          </a:p>
        </p:txBody>
      </p:sp>
      <p:sp>
        <p:nvSpPr>
          <p:cNvPr id="23" name="Text 12"/>
          <p:cNvSpPr/>
          <p:nvPr/>
        </p:nvSpPr>
        <p:spPr>
          <a:xfrm rot="21600000">
            <a:off x="13487400" y="3858768"/>
            <a:ext cx="320954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QKV计算</a:t>
            </a:r>
            <a:endParaRPr lang="en-US" sz="3900" dirty="0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664440" y="3941064"/>
            <a:ext cx="393192" cy="49377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8C5F7DC-E7C5-8985-5840-C4B95E1BC425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-356616" y="2212848"/>
            <a:ext cx="26426160" cy="91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92224" y="1078992"/>
            <a:ext cx="758952" cy="758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57400" y="1243584"/>
            <a:ext cx="256032" cy="4297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 rot="21600000">
            <a:off x="19266408" y="1069848"/>
            <a:ext cx="3557016" cy="6766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  <a:p>
            <a:pPr marL="0" indent="0" algn="r">
              <a:lnSpc>
                <a:spcPts val="2606"/>
              </a:lnSpc>
              <a:buNone/>
            </a:pPr>
            <a:endParaRPr lang="en-US" sz="2400" dirty="0"/>
          </a:p>
        </p:txBody>
      </p:sp>
      <p:sp>
        <p:nvSpPr>
          <p:cNvPr id="6" name="Text 1"/>
          <p:cNvSpPr/>
          <p:nvPr/>
        </p:nvSpPr>
        <p:spPr>
          <a:xfrm rot="21600000">
            <a:off x="2779776" y="1024128"/>
            <a:ext cx="7269480" cy="914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7216"/>
              </a:lnSpc>
              <a:buNone/>
            </a:pPr>
            <a:r>
              <a:rPr lang="en-US" sz="6000" dirty="0">
                <a:solidFill>
                  <a:srgbClr val="333333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多头注意力机制</a:t>
            </a:r>
            <a:endParaRPr lang="en-US" sz="6000" dirty="0"/>
          </a:p>
        </p:txBody>
      </p:sp>
      <p:sp>
        <p:nvSpPr>
          <p:cNvPr id="7" name="Text 2"/>
          <p:cNvSpPr/>
          <p:nvPr/>
        </p:nvSpPr>
        <p:spPr>
          <a:xfrm rot="21600000">
            <a:off x="14036040" y="5266944"/>
            <a:ext cx="82387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不同注意力头捕获语法（头1-3）、指代（头4-6）、语义（头7-8）等不同特征，在SQuAD任务中F1值提升7.2%。</a:t>
            </a:r>
            <a:endParaRPr lang="en-US" sz="2600" dirty="0"/>
          </a:p>
        </p:txBody>
      </p:sp>
      <p:sp>
        <p:nvSpPr>
          <p:cNvPr id="8" name="Text 3"/>
          <p:cNvSpPr/>
          <p:nvPr/>
        </p:nvSpPr>
        <p:spPr>
          <a:xfrm rot="21600000">
            <a:off x="14036040" y="4407408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语义多样性</a:t>
            </a:r>
            <a:endParaRPr lang="en-US" sz="39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130784" y="4535424"/>
            <a:ext cx="292608" cy="292608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093976" y="4535424"/>
            <a:ext cx="292608" cy="29260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3035808" y="526694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将768维向量拆分为8-16个60-96维的子空间，各头独立计算注意力，最终拼接输出，计算效率提升40%。</a:t>
            </a:r>
            <a:endParaRPr lang="en-US" sz="2600" dirty="0"/>
          </a:p>
        </p:txBody>
      </p:sp>
      <p:sp>
        <p:nvSpPr>
          <p:cNvPr id="12" name="Text 5"/>
          <p:cNvSpPr/>
          <p:nvPr/>
        </p:nvSpPr>
        <p:spPr>
          <a:xfrm rot="21600000">
            <a:off x="3035808" y="44074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并行设计</a:t>
            </a:r>
            <a:endParaRPr lang="en-US" sz="39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093976" y="8650224"/>
            <a:ext cx="292608" cy="29260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 rot="21600000">
            <a:off x="3008376" y="933602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通过热力图显示各头关注模式，如头2专注名词修饰关系，头5捕捉动词-宾语结构。</a:t>
            </a:r>
            <a:endParaRPr lang="en-US" sz="2600" dirty="0"/>
          </a:p>
        </p:txBody>
      </p:sp>
      <p:sp>
        <p:nvSpPr>
          <p:cNvPr id="15" name="Text 7"/>
          <p:cNvSpPr/>
          <p:nvPr/>
        </p:nvSpPr>
        <p:spPr>
          <a:xfrm rot="21600000">
            <a:off x="3008376" y="8522208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可视化分析</a:t>
            </a:r>
            <a:endParaRPr lang="en-US" sz="3900" dirty="0"/>
          </a:p>
        </p:txBody>
      </p:sp>
      <p:sp>
        <p:nvSpPr>
          <p:cNvPr id="16" name="Text 8"/>
          <p:cNvSpPr/>
          <p:nvPr/>
        </p:nvSpPr>
        <p:spPr>
          <a:xfrm rot="21600000">
            <a:off x="14036040" y="9336024"/>
            <a:ext cx="82387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33333"/>
                </a:solidFill>
                <a:latin typeface="SourceHanSansCN-Light" pitchFamily="34" charset="0"/>
                <a:ea typeface="SourceHanSansCN-Light" pitchFamily="34" charset="-122"/>
                <a:cs typeface="SourceHanSansCN-Light" pitchFamily="34" charset="-120"/>
              </a:rPr>
              <a:t>虽然多头独立计算，但通过参数矩阵共享机制，模型参数量仅增加15-20%。</a:t>
            </a:r>
            <a:endParaRPr lang="en-US" sz="2600" dirty="0"/>
          </a:p>
        </p:txBody>
      </p:sp>
      <p:sp>
        <p:nvSpPr>
          <p:cNvPr id="17" name="Text 9"/>
          <p:cNvSpPr/>
          <p:nvPr/>
        </p:nvSpPr>
        <p:spPr>
          <a:xfrm rot="21600000">
            <a:off x="14036040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33333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参数共享</a:t>
            </a:r>
            <a:endParaRPr lang="en-US" sz="39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130784" y="8650224"/>
            <a:ext cx="292608" cy="29260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67183C7-EC8C-7678-358C-D8BEA585E640}"/>
              </a:ext>
            </a:extLst>
          </p:cNvPr>
          <p:cNvSpPr txBox="1"/>
          <p:nvPr/>
        </p:nvSpPr>
        <p:spPr>
          <a:xfrm>
            <a:off x="20190463" y="257048"/>
            <a:ext cx="3962590" cy="181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5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5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1380</Words>
  <Application>Microsoft Office PowerPoint</Application>
  <PresentationFormat>自定义</PresentationFormat>
  <Paragraphs>315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SourceHanSansCN-Regular</vt:lpstr>
      <vt:lpstr>SourceHanSansCN-Medium</vt:lpstr>
      <vt:lpstr>Poppins-Bold</vt:lpstr>
      <vt:lpstr>SourceHanSansCN-Light</vt:lpstr>
      <vt:lpstr>NotoSansSC-Bold</vt:lpstr>
      <vt:lpstr>SourceHanSansCN-Normal</vt:lpstr>
      <vt:lpstr>Arial</vt:lpstr>
      <vt:lpstr>Poppins-Medium</vt:lpstr>
      <vt:lpstr>Poppins-Regular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t75546</cp:lastModifiedBy>
  <cp:revision>6</cp:revision>
  <dcterms:created xsi:type="dcterms:W3CDTF">2025-08-03T14:42:53Z</dcterms:created>
  <dcterms:modified xsi:type="dcterms:W3CDTF">2025-08-28T14:28:08Z</dcterms:modified>
</cp:coreProperties>
</file>